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304" r:id="rId4"/>
    <p:sldId id="301" r:id="rId5"/>
    <p:sldId id="259" r:id="rId6"/>
    <p:sldId id="305" r:id="rId7"/>
    <p:sldId id="261" r:id="rId8"/>
    <p:sldId id="283" r:id="rId9"/>
    <p:sldId id="306" r:id="rId10"/>
    <p:sldId id="282" r:id="rId11"/>
    <p:sldId id="287" r:id="rId12"/>
    <p:sldId id="288" r:id="rId13"/>
    <p:sldId id="289" r:id="rId14"/>
    <p:sldId id="291" r:id="rId15"/>
    <p:sldId id="293" r:id="rId16"/>
    <p:sldId id="295" r:id="rId17"/>
    <p:sldId id="296" r:id="rId18"/>
    <p:sldId id="297" r:id="rId19"/>
    <p:sldId id="298" r:id="rId20"/>
    <p:sldId id="299" r:id="rId21"/>
    <p:sldId id="285" r:id="rId22"/>
    <p:sldId id="303" r:id="rId23"/>
    <p:sldId id="300" r:id="rId24"/>
    <p:sldId id="302" r:id="rId25"/>
    <p:sldId id="284" r:id="rId26"/>
  </p:sldIdLst>
  <p:sldSz cx="18288000" cy="10287000"/>
  <p:notesSz cx="6858000" cy="9144000"/>
  <p:embeddedFontLs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Public Sans Bold" panose="020B0604020202020204" charset="0"/>
      <p:regular r:id="rId33"/>
    </p:embeddedFont>
    <p:embeddedFont>
      <p:font typeface="Fredoka One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Arial Rounded MT Bold" panose="020F0704030504030204" pitchFamily="34" charset="0"/>
      <p:regular r:id="rId39"/>
    </p:embeddedFont>
    <p:embeddedFont>
      <p:font typeface="Forte" panose="03060902040502070203" pitchFamily="66" charset="0"/>
      <p:regular r:id="rId40"/>
    </p:embeddedFont>
    <p:embeddedFont>
      <p:font typeface="Atma Bold" panose="020B0604020202020204" charset="0"/>
      <p:regular r:id="rId41"/>
    </p:embeddedFont>
    <p:embeddedFont>
      <p:font typeface="Quicksand Bold" panose="020B0604020202020204" charset="0"/>
      <p:regular r:id="rId42"/>
    </p:embeddedFont>
    <p:embeddedFont>
      <p:font typeface="Arial Black" panose="020B0A04020102020204" pitchFamily="34" charset="0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CDC7"/>
    <a:srgbClr val="CD74AC"/>
    <a:srgbClr val="77BBC1"/>
    <a:srgbClr val="FFDE59"/>
    <a:srgbClr val="FFF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77" autoAdjust="0"/>
  </p:normalViewPr>
  <p:slideViewPr>
    <p:cSldViewPr>
      <p:cViewPr varScale="1">
        <p:scale>
          <a:sx n="53" d="100"/>
          <a:sy n="53" d="100"/>
        </p:scale>
        <p:origin x="593" y="2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E0B40-6DDC-4E9C-AF98-5B706F308BF9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8B3CB-4237-49F9-84EA-512369F4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B6CBA-79AE-4EDE-B95B-B0543CA98AA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43174-1B9F-44EB-A707-A33CB02C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99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43174-1B9F-44EB-A707-A33CB02C57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23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43174-1B9F-44EB-A707-A33CB02C57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8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31.sv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3.png"/><Relationship Id="rId4" Type="http://schemas.openxmlformats.org/officeDocument/2006/relationships/image" Target="../media/image7.jpe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sv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5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8" name="TextBox 8"/>
          <p:cNvSpPr txBox="1"/>
          <p:nvPr/>
        </p:nvSpPr>
        <p:spPr>
          <a:xfrm rot="-82310">
            <a:off x="907570" y="3535723"/>
            <a:ext cx="17344605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299" dirty="0">
                <a:solidFill>
                  <a:srgbClr val="1B1A1E"/>
                </a:solidFill>
                <a:latin typeface="Atma Bold"/>
              </a:rPr>
              <a:t>“The more that you read, the more things you will know, the more that you learn, the more places you’ll go.” —Dr. Seuss</a:t>
            </a:r>
          </a:p>
          <a:p>
            <a:pPr>
              <a:lnSpc>
                <a:spcPts val="6359"/>
              </a:lnSpc>
            </a:pPr>
            <a:endParaRPr lang="en-US" sz="5299" dirty="0">
              <a:solidFill>
                <a:srgbClr val="1B1A1E"/>
              </a:solidFill>
              <a:latin typeface="Atma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98870" y="2037954"/>
            <a:ext cx="1311020" cy="960620"/>
          </a:xfrm>
          <a:custGeom>
            <a:avLst/>
            <a:gdLst/>
            <a:ahLst/>
            <a:cxnLst/>
            <a:rect l="l" t="t" r="r" b="b"/>
            <a:pathLst>
              <a:path w="1311020" h="960620">
                <a:moveTo>
                  <a:pt x="0" y="0"/>
                </a:moveTo>
                <a:lnTo>
                  <a:pt x="1311020" y="0"/>
                </a:lnTo>
                <a:lnTo>
                  <a:pt x="1311020" y="960620"/>
                </a:lnTo>
                <a:lnTo>
                  <a:pt x="0" y="96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6"/>
          <p:cNvSpPr/>
          <p:nvPr/>
        </p:nvSpPr>
        <p:spPr>
          <a:xfrm rot="-10800000">
            <a:off x="-692616" y="8442052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5127">
            <a:off x="-244451" y="5995657"/>
            <a:ext cx="3332328" cy="380956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74634" y="1643716"/>
            <a:ext cx="11823815" cy="1149694"/>
            <a:chOff x="0" y="0"/>
            <a:chExt cx="3660775" cy="355957"/>
          </a:xfrm>
        </p:grpSpPr>
        <p:sp>
          <p:nvSpPr>
            <p:cNvPr id="7" name="Freeform 7"/>
            <p:cNvSpPr/>
            <p:nvPr/>
          </p:nvSpPr>
          <p:spPr>
            <a:xfrm>
              <a:off x="48260" y="48260"/>
              <a:ext cx="3612515" cy="307697"/>
            </a:xfrm>
            <a:custGeom>
              <a:avLst/>
              <a:gdLst/>
              <a:ahLst/>
              <a:cxnLst/>
              <a:rect l="l" t="t" r="r" b="b"/>
              <a:pathLst>
                <a:path w="3612515" h="307697">
                  <a:moveTo>
                    <a:pt x="0" y="0"/>
                  </a:moveTo>
                  <a:lnTo>
                    <a:pt x="3612515" y="0"/>
                  </a:lnTo>
                  <a:lnTo>
                    <a:pt x="3612515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" y="6350"/>
              <a:ext cx="3612514" cy="307697"/>
            </a:xfrm>
            <a:custGeom>
              <a:avLst/>
              <a:gdLst/>
              <a:ahLst/>
              <a:cxnLst/>
              <a:rect l="l" t="t" r="r" b="b"/>
              <a:pathLst>
                <a:path w="3612514" h="307697">
                  <a:moveTo>
                    <a:pt x="0" y="0"/>
                  </a:moveTo>
                  <a:lnTo>
                    <a:pt x="3612514" y="0"/>
                  </a:lnTo>
                  <a:lnTo>
                    <a:pt x="3612514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77BBC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625214" cy="320397"/>
            </a:xfrm>
            <a:custGeom>
              <a:avLst/>
              <a:gdLst/>
              <a:ahLst/>
              <a:cxnLst/>
              <a:rect l="l" t="t" r="r" b="b"/>
              <a:pathLst>
                <a:path w="3625214" h="320397">
                  <a:moveTo>
                    <a:pt x="3625214" y="320397"/>
                  </a:moveTo>
                  <a:lnTo>
                    <a:pt x="0" y="320397"/>
                  </a:lnTo>
                  <a:lnTo>
                    <a:pt x="0" y="0"/>
                  </a:lnTo>
                  <a:lnTo>
                    <a:pt x="3625214" y="0"/>
                  </a:lnTo>
                  <a:lnTo>
                    <a:pt x="3625214" y="320397"/>
                  </a:lnTo>
                  <a:close/>
                  <a:moveTo>
                    <a:pt x="12700" y="307697"/>
                  </a:moveTo>
                  <a:lnTo>
                    <a:pt x="3612514" y="307697"/>
                  </a:lnTo>
                  <a:lnTo>
                    <a:pt x="3612514" y="12700"/>
                  </a:lnTo>
                  <a:lnTo>
                    <a:pt x="12700" y="12700"/>
                  </a:lnTo>
                  <a:lnTo>
                    <a:pt x="1270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574634" y="2565849"/>
            <a:ext cx="11158551" cy="6077436"/>
            <a:chOff x="0" y="0"/>
            <a:chExt cx="3454802" cy="1881636"/>
          </a:xfrm>
        </p:grpSpPr>
        <p:sp>
          <p:nvSpPr>
            <p:cNvPr id="11" name="Freeform 11"/>
            <p:cNvSpPr/>
            <p:nvPr/>
          </p:nvSpPr>
          <p:spPr>
            <a:xfrm>
              <a:off x="48260" y="48260"/>
              <a:ext cx="3406542" cy="1833377"/>
            </a:xfrm>
            <a:custGeom>
              <a:avLst/>
              <a:gdLst/>
              <a:ahLst/>
              <a:cxnLst/>
              <a:rect l="l" t="t" r="r" b="b"/>
              <a:pathLst>
                <a:path w="3406542" h="1833377">
                  <a:moveTo>
                    <a:pt x="0" y="0"/>
                  </a:moveTo>
                  <a:lnTo>
                    <a:pt x="3406542" y="0"/>
                  </a:lnTo>
                  <a:lnTo>
                    <a:pt x="340654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" y="6350"/>
              <a:ext cx="3406542" cy="1833376"/>
            </a:xfrm>
            <a:custGeom>
              <a:avLst/>
              <a:gdLst/>
              <a:ahLst/>
              <a:cxnLst/>
              <a:rect l="l" t="t" r="r" b="b"/>
              <a:pathLst>
                <a:path w="3406542" h="1833376">
                  <a:moveTo>
                    <a:pt x="0" y="0"/>
                  </a:moveTo>
                  <a:lnTo>
                    <a:pt x="3406542" y="0"/>
                  </a:lnTo>
                  <a:lnTo>
                    <a:pt x="340654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419242" cy="1846076"/>
            </a:xfrm>
            <a:custGeom>
              <a:avLst/>
              <a:gdLst/>
              <a:ahLst/>
              <a:cxnLst/>
              <a:rect l="l" t="t" r="r" b="b"/>
              <a:pathLst>
                <a:path w="3419242" h="1846076">
                  <a:moveTo>
                    <a:pt x="341924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3419242" y="0"/>
                  </a:lnTo>
                  <a:lnTo>
                    <a:pt x="3419242" y="1846076"/>
                  </a:lnTo>
                  <a:close/>
                  <a:moveTo>
                    <a:pt x="12700" y="1833376"/>
                  </a:moveTo>
                  <a:lnTo>
                    <a:pt x="3406542" y="1833376"/>
                  </a:lnTo>
                  <a:lnTo>
                    <a:pt x="340654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506096" y="2565849"/>
            <a:ext cx="892353" cy="6077436"/>
            <a:chOff x="0" y="0"/>
            <a:chExt cx="276282" cy="1881636"/>
          </a:xfrm>
        </p:grpSpPr>
        <p:sp>
          <p:nvSpPr>
            <p:cNvPr id="15" name="Freeform 15"/>
            <p:cNvSpPr/>
            <p:nvPr/>
          </p:nvSpPr>
          <p:spPr>
            <a:xfrm>
              <a:off x="48260" y="48260"/>
              <a:ext cx="228022" cy="1833377"/>
            </a:xfrm>
            <a:custGeom>
              <a:avLst/>
              <a:gdLst/>
              <a:ahLst/>
              <a:cxnLst/>
              <a:rect l="l" t="t" r="r" b="b"/>
              <a:pathLst>
                <a:path w="228022" h="1833377">
                  <a:moveTo>
                    <a:pt x="0" y="0"/>
                  </a:moveTo>
                  <a:lnTo>
                    <a:pt x="228022" y="0"/>
                  </a:lnTo>
                  <a:lnTo>
                    <a:pt x="22802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" y="6350"/>
              <a:ext cx="228022" cy="1833376"/>
            </a:xfrm>
            <a:custGeom>
              <a:avLst/>
              <a:gdLst/>
              <a:ahLst/>
              <a:cxnLst/>
              <a:rect l="l" t="t" r="r" b="b"/>
              <a:pathLst>
                <a:path w="228022" h="1833376">
                  <a:moveTo>
                    <a:pt x="0" y="0"/>
                  </a:moveTo>
                  <a:lnTo>
                    <a:pt x="228022" y="0"/>
                  </a:lnTo>
                  <a:lnTo>
                    <a:pt x="22802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40722" cy="1846076"/>
            </a:xfrm>
            <a:custGeom>
              <a:avLst/>
              <a:gdLst/>
              <a:ahLst/>
              <a:cxnLst/>
              <a:rect l="l" t="t" r="r" b="b"/>
              <a:pathLst>
                <a:path w="240722" h="1846076">
                  <a:moveTo>
                    <a:pt x="24072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1846076"/>
                  </a:lnTo>
                  <a:close/>
                  <a:moveTo>
                    <a:pt x="12700" y="1833376"/>
                  </a:moveTo>
                  <a:lnTo>
                    <a:pt x="228022" y="1833376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4506096" y="3593866"/>
            <a:ext cx="892353" cy="2057825"/>
            <a:chOff x="0" y="0"/>
            <a:chExt cx="276282" cy="637124"/>
          </a:xfrm>
        </p:grpSpPr>
        <p:sp>
          <p:nvSpPr>
            <p:cNvPr id="19" name="Freeform 19"/>
            <p:cNvSpPr/>
            <p:nvPr/>
          </p:nvSpPr>
          <p:spPr>
            <a:xfrm>
              <a:off x="48260" y="4826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6350" y="635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D3CDC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40722" cy="601564"/>
            </a:xfrm>
            <a:custGeom>
              <a:avLst/>
              <a:gdLst/>
              <a:ahLst/>
              <a:cxnLst/>
              <a:rect l="l" t="t" r="r" b="b"/>
              <a:pathLst>
                <a:path w="240722" h="601564">
                  <a:moveTo>
                    <a:pt x="240722" y="601564"/>
                  </a:moveTo>
                  <a:lnTo>
                    <a:pt x="0" y="601564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601564"/>
                  </a:lnTo>
                  <a:close/>
                  <a:moveTo>
                    <a:pt x="12700" y="588864"/>
                  </a:moveTo>
                  <a:lnTo>
                    <a:pt x="228022" y="588864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22" name="AutoShape 22"/>
          <p:cNvSpPr/>
          <p:nvPr/>
        </p:nvSpPr>
        <p:spPr>
          <a:xfrm rot="2700000">
            <a:off x="14563821" y="2100769"/>
            <a:ext cx="571886" cy="0"/>
          </a:xfrm>
          <a:prstGeom prst="line">
            <a:avLst/>
          </a:prstGeom>
          <a:ln w="47625" cap="flat">
            <a:solidFill>
              <a:srgbClr val="1B1A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8253564">
            <a:off x="14563821" y="2100769"/>
            <a:ext cx="571886" cy="0"/>
          </a:xfrm>
          <a:prstGeom prst="line">
            <a:avLst/>
          </a:prstGeom>
          <a:ln w="47625" cap="flat">
            <a:solidFill>
              <a:srgbClr val="1B1A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-713292">
            <a:off x="1984975" y="1254245"/>
            <a:ext cx="1405606" cy="3043634"/>
          </a:xfrm>
          <a:custGeom>
            <a:avLst/>
            <a:gdLst/>
            <a:ahLst/>
            <a:cxnLst/>
            <a:rect l="l" t="t" r="r" b="b"/>
            <a:pathLst>
              <a:path w="1405606" h="3043634">
                <a:moveTo>
                  <a:pt x="0" y="0"/>
                </a:moveTo>
                <a:lnTo>
                  <a:pt x="1405605" y="0"/>
                </a:lnTo>
                <a:lnTo>
                  <a:pt x="1405605" y="3043634"/>
                </a:lnTo>
                <a:lnTo>
                  <a:pt x="0" y="3043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738303" y="1359801"/>
            <a:ext cx="9400350" cy="129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1B1A1E"/>
                </a:solidFill>
                <a:latin typeface="Public Sans Bold"/>
              </a:rPr>
              <a:t>Key features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6" b="-276"/>
            </a:stretch>
          </a:blipFill>
        </p:spPr>
      </p:sp>
      <p:sp>
        <p:nvSpPr>
          <p:cNvPr id="28" name="Freeform 6"/>
          <p:cNvSpPr/>
          <p:nvPr/>
        </p:nvSpPr>
        <p:spPr>
          <a:xfrm rot="-10800000">
            <a:off x="-698632" y="8367242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6" b="-276"/>
            </a:stretch>
          </a:blipFill>
        </p:spPr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sp>
        <p:nvSpPr>
          <p:cNvPr id="30" name="Freeform 20"/>
          <p:cNvSpPr/>
          <p:nvPr/>
        </p:nvSpPr>
        <p:spPr>
          <a:xfrm>
            <a:off x="3804463" y="4381500"/>
            <a:ext cx="604174" cy="6860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230578"/>
            </a:stretch>
          </a:blipFill>
        </p:spPr>
        <p:txBody>
          <a:bodyPr/>
          <a:lstStyle/>
          <a:p>
            <a:endParaRPr lang="en-US" sz="1600" dirty="0"/>
          </a:p>
        </p:txBody>
      </p:sp>
      <p:sp>
        <p:nvSpPr>
          <p:cNvPr id="32" name="Freeform 22"/>
          <p:cNvSpPr/>
          <p:nvPr/>
        </p:nvSpPr>
        <p:spPr>
          <a:xfrm>
            <a:off x="3804464" y="5294102"/>
            <a:ext cx="604172" cy="763798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230578"/>
            </a:stretch>
          </a:blipFill>
        </p:spPr>
      </p:sp>
      <p:sp>
        <p:nvSpPr>
          <p:cNvPr id="33" name="Freeform 24"/>
          <p:cNvSpPr/>
          <p:nvPr/>
        </p:nvSpPr>
        <p:spPr>
          <a:xfrm>
            <a:off x="3733800" y="6458030"/>
            <a:ext cx="719031" cy="761368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230578"/>
            </a:stretch>
          </a:blipFill>
        </p:spPr>
      </p:sp>
      <p:sp>
        <p:nvSpPr>
          <p:cNvPr id="34" name="Freeform 26"/>
          <p:cNvSpPr/>
          <p:nvPr/>
        </p:nvSpPr>
        <p:spPr>
          <a:xfrm>
            <a:off x="3731400" y="7504886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230578"/>
            </a:stretch>
          </a:blipFill>
        </p:spPr>
      </p:sp>
      <p:sp>
        <p:nvSpPr>
          <p:cNvPr id="35" name="TextBox 34"/>
          <p:cNvSpPr txBox="1"/>
          <p:nvPr/>
        </p:nvSpPr>
        <p:spPr>
          <a:xfrm>
            <a:off x="4739942" y="6591300"/>
            <a:ext cx="1080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Admins can manage (Add, Update and Delete) Donors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70286" y="3248680"/>
            <a:ext cx="586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Login Function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71626" y="4436650"/>
            <a:ext cx="7238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Add, Update and Delete Users</a:t>
            </a:r>
          </a:p>
        </p:txBody>
      </p:sp>
      <p:sp>
        <p:nvSpPr>
          <p:cNvPr id="38" name="Freeform 26">
            <a:extLst>
              <a:ext uri="{FF2B5EF4-FFF2-40B4-BE49-F238E27FC236}">
                <a16:creationId xmlns:a16="http://schemas.microsoft.com/office/drawing/2014/main" id="{66043270-39FA-3EE9-C8E8-2F9343E04E51}"/>
              </a:ext>
            </a:extLst>
          </p:cNvPr>
          <p:cNvSpPr/>
          <p:nvPr/>
        </p:nvSpPr>
        <p:spPr>
          <a:xfrm>
            <a:off x="3780079" y="3194819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230578"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1FC3BA-A938-850F-5B19-571358902FFB}"/>
              </a:ext>
            </a:extLst>
          </p:cNvPr>
          <p:cNvSpPr txBox="1"/>
          <p:nvPr/>
        </p:nvSpPr>
        <p:spPr>
          <a:xfrm>
            <a:off x="4671626" y="7504886"/>
            <a:ext cx="5686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Update stock details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574155" y="5441992"/>
            <a:ext cx="8569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Register Donors and Keep Their Details.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974" y="6191455"/>
            <a:ext cx="3912201" cy="435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5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8">
            <a:extLst>
              <a:ext uri="{FF2B5EF4-FFF2-40B4-BE49-F238E27FC236}">
                <a16:creationId xmlns:a16="http://schemas.microsoft.com/office/drawing/2014/main" id="{12882A83-CEC5-E924-D4CB-A3D0CDA06A1F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DA18500A-4E0D-128B-0EFC-F51B4C1F91EC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4E455B-9D7A-6032-6ACF-2F8E2790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143000"/>
          </a:xfrm>
        </p:spPr>
        <p:txBody>
          <a:bodyPr/>
          <a:lstStyle/>
          <a:p>
            <a:r>
              <a:rPr lang="en-US" dirty="0">
                <a:latin typeface="Public Sans Bold" panose="020B0604020202020204" charset="0"/>
              </a:rPr>
              <a:t>Software Screenshots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D49727-A94E-7192-6F1F-DF549E523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808" t="27540" r="29808" b="32193"/>
          <a:stretch/>
        </p:blipFill>
        <p:spPr bwMode="auto">
          <a:xfrm>
            <a:off x="5181600" y="2314824"/>
            <a:ext cx="8001000" cy="4487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C48F2B-0C48-CC58-BB09-0B68FA126859}"/>
              </a:ext>
            </a:extLst>
          </p:cNvPr>
          <p:cNvSpPr txBox="1"/>
          <p:nvPr/>
        </p:nvSpPr>
        <p:spPr>
          <a:xfrm>
            <a:off x="6629400" y="7505700"/>
            <a:ext cx="487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Public Sans Bold" panose="020B0604020202020204" charset="0"/>
              </a:rPr>
              <a:t>Loading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8">
            <a:extLst>
              <a:ext uri="{FF2B5EF4-FFF2-40B4-BE49-F238E27FC236}">
                <a16:creationId xmlns:a16="http://schemas.microsoft.com/office/drawing/2014/main" id="{ADE22AC6-C330-627F-51BA-D1FDD6622296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12ED125A-CF61-15C7-2DF5-C5281D826E89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52EB0E-15FA-81D7-2D5A-2426F66A6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7" t="30958" r="29486" b="33903"/>
          <a:stretch/>
        </p:blipFill>
        <p:spPr bwMode="auto">
          <a:xfrm>
            <a:off x="5553281" y="517701"/>
            <a:ext cx="7181435" cy="3432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F3EF98-07FD-F1DC-464A-8E3DDB691072}"/>
              </a:ext>
            </a:extLst>
          </p:cNvPr>
          <p:cNvSpPr txBox="1"/>
          <p:nvPr/>
        </p:nvSpPr>
        <p:spPr>
          <a:xfrm>
            <a:off x="7048499" y="407670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ublic Sans Bold" panose="020B0604020202020204" charset="0"/>
              </a:rPr>
              <a:t>Login panel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15810-9236-F833-C522-C26F7B5FB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81" t="30389" r="29381" b="34093"/>
          <a:stretch/>
        </p:blipFill>
        <p:spPr bwMode="auto">
          <a:xfrm>
            <a:off x="1292223" y="4649166"/>
            <a:ext cx="6893210" cy="3339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A71541-F395-0BAC-FAE7-1DEB73366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01" t="29820" r="29380" b="34283"/>
          <a:stretch/>
        </p:blipFill>
        <p:spPr bwMode="auto">
          <a:xfrm>
            <a:off x="10095642" y="4591057"/>
            <a:ext cx="6855335" cy="3382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F2DB8E-008E-F3CE-E67C-EE45FD54C5B5}"/>
              </a:ext>
            </a:extLst>
          </p:cNvPr>
          <p:cNvSpPr txBox="1"/>
          <p:nvPr/>
        </p:nvSpPr>
        <p:spPr>
          <a:xfrm>
            <a:off x="1919428" y="8254131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ublic Sans Bold" panose="020B0604020202020204" charset="0"/>
              </a:rPr>
              <a:t>Successful login shows welcome message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85EE6-23A7-4983-9507-CABEA548B45B}"/>
              </a:ext>
            </a:extLst>
          </p:cNvPr>
          <p:cNvSpPr txBox="1"/>
          <p:nvPr/>
        </p:nvSpPr>
        <p:spPr>
          <a:xfrm>
            <a:off x="9675209" y="8254131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/>
                <a:latin typeface="Public Sans Bold" panose="020B0604020202020204" charset="0"/>
                <a:ea typeface="Calibri" panose="020F0502020204030204" pitchFamily="34" charset="0"/>
              </a:rPr>
              <a:t>Wrong password or username shows failed attempt message</a:t>
            </a:r>
            <a:endParaRPr lang="en-US" sz="2000" dirty="0">
              <a:latin typeface="Public Sans Bold" panose="020B060402020202020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1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013C5751-6FE5-03E4-316B-6D57791F8C8C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DDC3160B-CE0A-7E76-CACF-A7FA105BBDF7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660D07-ED19-08FD-A74A-1DEBDD7A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6" t="11966" r="12072" b="16410"/>
          <a:stretch/>
        </p:blipFill>
        <p:spPr bwMode="auto">
          <a:xfrm>
            <a:off x="2849326" y="647700"/>
            <a:ext cx="12589348" cy="670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962DFC-61CF-19FB-40DC-BF7E626E6045}"/>
              </a:ext>
            </a:extLst>
          </p:cNvPr>
          <p:cNvSpPr txBox="1"/>
          <p:nvPr/>
        </p:nvSpPr>
        <p:spPr>
          <a:xfrm>
            <a:off x="4876800" y="8162982"/>
            <a:ext cx="861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Public Sans Bold" panose="020B0604020202020204" charset="0"/>
              </a:rPr>
              <a:t>Home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64B16520-7FA4-E962-9BC6-D2D155CBC738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250831B3-1625-42A3-3A6B-86AAF40A2F91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38C5-FCD0-CFFE-D4D9-8088343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8" t="11548" r="12340" b="15860"/>
          <a:stretch/>
        </p:blipFill>
        <p:spPr bwMode="auto">
          <a:xfrm>
            <a:off x="2602307" y="723900"/>
            <a:ext cx="13083385" cy="7086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F7E76-D771-E345-1047-698014DAF133}"/>
              </a:ext>
            </a:extLst>
          </p:cNvPr>
          <p:cNvSpPr txBox="1"/>
          <p:nvPr/>
        </p:nvSpPr>
        <p:spPr>
          <a:xfrm>
            <a:off x="4610099" y="8324965"/>
            <a:ext cx="906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Public Sans Bold" panose="020B0604020202020204" charset="0"/>
              </a:rPr>
              <a:t>User form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5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D24B83A3-4D08-6322-7512-9C7E408D983B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BB8838EE-6A6F-86EF-0ECC-ED06072EB80D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D537C-C13A-6586-18BA-DF7B1C5B8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0" t="11523" r="12037" b="15556"/>
          <a:stretch/>
        </p:blipFill>
        <p:spPr bwMode="auto">
          <a:xfrm>
            <a:off x="2483647" y="800100"/>
            <a:ext cx="13320705" cy="7205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3B1718-41F1-4B5A-E45C-6E3020EBECFE}"/>
              </a:ext>
            </a:extLst>
          </p:cNvPr>
          <p:cNvSpPr txBox="1"/>
          <p:nvPr/>
        </p:nvSpPr>
        <p:spPr>
          <a:xfrm>
            <a:off x="2773680" y="8232307"/>
            <a:ext cx="1272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Public Sans Bold" panose="020B0604020202020204" charset="0"/>
              </a:rPr>
              <a:t>Donors’ form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8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6CC7C582-D95B-7234-422F-54A61E45FB6D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DCEB808D-4E04-C99D-4588-1D1126A8978C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58C27-3EA1-C0DA-99CA-3D00FF03C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8" t="11523" r="11295" b="15720"/>
          <a:stretch/>
        </p:blipFill>
        <p:spPr bwMode="auto">
          <a:xfrm>
            <a:off x="2971800" y="1517906"/>
            <a:ext cx="12725400" cy="68259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86600" y="8769094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Stock Form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6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EFBDCC56-31B0-788A-CB6A-0D3769BF491C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82D23BCB-5367-3C25-EA82-33BEC6273509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71E67-2CD1-C11A-D084-6835D9DF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8" t="11920" r="12250" b="15556"/>
          <a:stretch/>
        </p:blipFill>
        <p:spPr bwMode="auto">
          <a:xfrm>
            <a:off x="2904340" y="1471583"/>
            <a:ext cx="12491352" cy="66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CF7F1-F59E-A7D3-855B-C522D07C0FAB}"/>
              </a:ext>
            </a:extLst>
          </p:cNvPr>
          <p:cNvSpPr txBox="1"/>
          <p:nvPr/>
        </p:nvSpPr>
        <p:spPr>
          <a:xfrm>
            <a:off x="1418440" y="8455532"/>
            <a:ext cx="154631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50" kern="100" dirty="0">
                <a:effectLst/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Add Blood Unit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4DAAD1AF-FDD2-42EB-22CD-95C596E83381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61C40A2B-7F5E-F7CC-C773-61501A20E9E7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13F97-441F-8EBD-EE2F-E9EB7AB56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8" t="11358" r="11574" b="15720"/>
          <a:stretch/>
        </p:blipFill>
        <p:spPr bwMode="auto">
          <a:xfrm>
            <a:off x="3230418" y="955718"/>
            <a:ext cx="11857182" cy="6397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12170" y="8040869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Remove Blood Unit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70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02E1FB97-FCDD-1E1C-745E-058310EC80FB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3F9B206E-4DBB-8A79-9C0F-FAF83B5D4E6E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B4D49-B93E-AEF8-5735-472E81BDD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0" t="11358" r="11758" b="16214"/>
          <a:stretch/>
        </p:blipFill>
        <p:spPr bwMode="auto">
          <a:xfrm>
            <a:off x="2845637" y="829895"/>
            <a:ext cx="12470563" cy="6675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37139F-F773-D498-7673-03AF9AD72788}"/>
              </a:ext>
            </a:extLst>
          </p:cNvPr>
          <p:cNvSpPr txBox="1"/>
          <p:nvPr/>
        </p:nvSpPr>
        <p:spPr>
          <a:xfrm>
            <a:off x="1219317" y="8020267"/>
            <a:ext cx="1607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100" dirty="0">
                <a:effectLst/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Total Blood Unit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9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2616" y="-740444"/>
            <a:ext cx="19685262" cy="1555958"/>
          </a:xfrm>
          <a:custGeom>
            <a:avLst/>
            <a:gdLst/>
            <a:ahLst/>
            <a:cxnLst/>
            <a:rect l="l" t="t" r="r" b="b"/>
            <a:pathLst>
              <a:path w="19685262" h="1555958">
                <a:moveTo>
                  <a:pt x="0" y="0"/>
                </a:moveTo>
                <a:lnTo>
                  <a:pt x="19685262" y="0"/>
                </a:lnTo>
                <a:lnTo>
                  <a:pt x="19685262" y="1555958"/>
                </a:lnTo>
                <a:lnTo>
                  <a:pt x="0" y="1555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0" b="-70464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713500" y="8382110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13500" y="-182953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49069" y="2276593"/>
            <a:ext cx="13560123" cy="2483618"/>
          </a:xfrm>
          <a:custGeom>
            <a:avLst/>
            <a:gdLst/>
            <a:ahLst/>
            <a:cxnLst/>
            <a:rect l="l" t="t" r="r" b="b"/>
            <a:pathLst>
              <a:path w="13560123" h="2483618">
                <a:moveTo>
                  <a:pt x="0" y="0"/>
                </a:moveTo>
                <a:lnTo>
                  <a:pt x="13560122" y="0"/>
                </a:lnTo>
                <a:lnTo>
                  <a:pt x="13560122" y="2483618"/>
                </a:lnTo>
                <a:lnTo>
                  <a:pt x="0" y="2483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950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20466" y="5514340"/>
            <a:ext cx="14459099" cy="169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dirty="0">
                <a:solidFill>
                  <a:srgbClr val="0066A1"/>
                </a:solidFill>
                <a:latin typeface="Quicksand Bold"/>
              </a:rPr>
              <a:t>Software Development Project Presentation Ceremony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1965650"/>
            <a:ext cx="5105400" cy="626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baseline="30000" dirty="0">
                <a:solidFill>
                  <a:srgbClr val="F4BC21"/>
                </a:solidFill>
                <a:latin typeface="Quicksand Bold"/>
              </a:rPr>
              <a:t>12th</a:t>
            </a:r>
            <a:r>
              <a:rPr lang="en-US" sz="3800" dirty="0">
                <a:solidFill>
                  <a:srgbClr val="F4BC21"/>
                </a:solidFill>
                <a:latin typeface="Quicksand Bold"/>
              </a:rPr>
              <a:t> November,2023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5800" y="4556102"/>
            <a:ext cx="997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To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9FC1A166-A47C-5417-BC7A-55AE8DD8671B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67F2F6C9-FBFD-B9F6-5F32-533773E2BD2A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7B372-9686-32DA-AFDC-44C440AF6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11359" r="11944" b="15061"/>
          <a:stretch/>
        </p:blipFill>
        <p:spPr bwMode="auto">
          <a:xfrm>
            <a:off x="2500792" y="647700"/>
            <a:ext cx="13501208" cy="731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7F2C6-3FF5-A16A-954B-F9D70D6E9359}"/>
              </a:ext>
            </a:extLst>
          </p:cNvPr>
          <p:cNvSpPr txBox="1"/>
          <p:nvPr/>
        </p:nvSpPr>
        <p:spPr>
          <a:xfrm>
            <a:off x="2423876" y="8191500"/>
            <a:ext cx="1355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100" dirty="0">
                <a:effectLst/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 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8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2954" y="4991100"/>
            <a:ext cx="5867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13182F6B-514B-6E71-70AA-C2AFDA5C00B4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F7B60C4-26DD-E52C-766F-E008FA1ACF90}"/>
              </a:ext>
            </a:extLst>
          </p:cNvPr>
          <p:cNvGrpSpPr/>
          <p:nvPr/>
        </p:nvGrpSpPr>
        <p:grpSpPr>
          <a:xfrm>
            <a:off x="3574634" y="1643716"/>
            <a:ext cx="11823815" cy="1149694"/>
            <a:chOff x="0" y="0"/>
            <a:chExt cx="3660775" cy="355957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B3611BE-E1E8-0FC1-75AC-2021D5F18D86}"/>
                </a:ext>
              </a:extLst>
            </p:cNvPr>
            <p:cNvSpPr/>
            <p:nvPr/>
          </p:nvSpPr>
          <p:spPr>
            <a:xfrm>
              <a:off x="48260" y="48260"/>
              <a:ext cx="3612515" cy="307697"/>
            </a:xfrm>
            <a:custGeom>
              <a:avLst/>
              <a:gdLst/>
              <a:ahLst/>
              <a:cxnLst/>
              <a:rect l="l" t="t" r="r" b="b"/>
              <a:pathLst>
                <a:path w="3612515" h="307697">
                  <a:moveTo>
                    <a:pt x="0" y="0"/>
                  </a:moveTo>
                  <a:lnTo>
                    <a:pt x="3612515" y="0"/>
                  </a:lnTo>
                  <a:lnTo>
                    <a:pt x="3612515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8053A39-45E3-26CC-3E33-4C3892B740FB}"/>
                </a:ext>
              </a:extLst>
            </p:cNvPr>
            <p:cNvSpPr/>
            <p:nvPr/>
          </p:nvSpPr>
          <p:spPr>
            <a:xfrm>
              <a:off x="6350" y="6350"/>
              <a:ext cx="3612514" cy="307697"/>
            </a:xfrm>
            <a:custGeom>
              <a:avLst/>
              <a:gdLst/>
              <a:ahLst/>
              <a:cxnLst/>
              <a:rect l="l" t="t" r="r" b="b"/>
              <a:pathLst>
                <a:path w="3612514" h="307697">
                  <a:moveTo>
                    <a:pt x="0" y="0"/>
                  </a:moveTo>
                  <a:lnTo>
                    <a:pt x="3612514" y="0"/>
                  </a:lnTo>
                  <a:lnTo>
                    <a:pt x="3612514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77BBC1"/>
            </a:solidFill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08F630C-D019-483B-E749-96B5E22FD3FB}"/>
                </a:ext>
              </a:extLst>
            </p:cNvPr>
            <p:cNvSpPr/>
            <p:nvPr/>
          </p:nvSpPr>
          <p:spPr>
            <a:xfrm>
              <a:off x="0" y="0"/>
              <a:ext cx="3625214" cy="320397"/>
            </a:xfrm>
            <a:custGeom>
              <a:avLst/>
              <a:gdLst/>
              <a:ahLst/>
              <a:cxnLst/>
              <a:rect l="l" t="t" r="r" b="b"/>
              <a:pathLst>
                <a:path w="3625214" h="320397">
                  <a:moveTo>
                    <a:pt x="3625214" y="320397"/>
                  </a:moveTo>
                  <a:lnTo>
                    <a:pt x="0" y="320397"/>
                  </a:lnTo>
                  <a:lnTo>
                    <a:pt x="0" y="0"/>
                  </a:lnTo>
                  <a:lnTo>
                    <a:pt x="3625214" y="0"/>
                  </a:lnTo>
                  <a:lnTo>
                    <a:pt x="3625214" y="320397"/>
                  </a:lnTo>
                  <a:close/>
                  <a:moveTo>
                    <a:pt x="12700" y="307697"/>
                  </a:moveTo>
                  <a:lnTo>
                    <a:pt x="3612514" y="307697"/>
                  </a:lnTo>
                  <a:lnTo>
                    <a:pt x="3612514" y="12700"/>
                  </a:lnTo>
                  <a:lnTo>
                    <a:pt x="12700" y="12700"/>
                  </a:lnTo>
                  <a:lnTo>
                    <a:pt x="1270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9" name="Group 10">
            <a:extLst>
              <a:ext uri="{FF2B5EF4-FFF2-40B4-BE49-F238E27FC236}">
                <a16:creationId xmlns:a16="http://schemas.microsoft.com/office/drawing/2014/main" id="{51F762CD-043E-3B5C-DEEF-3C5DE8501C03}"/>
              </a:ext>
            </a:extLst>
          </p:cNvPr>
          <p:cNvGrpSpPr/>
          <p:nvPr/>
        </p:nvGrpSpPr>
        <p:grpSpPr>
          <a:xfrm>
            <a:off x="3574634" y="2565849"/>
            <a:ext cx="11158551" cy="6077436"/>
            <a:chOff x="0" y="0"/>
            <a:chExt cx="3454802" cy="1881636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174D9-6F2C-6B32-F961-079B9464B5BC}"/>
                </a:ext>
              </a:extLst>
            </p:cNvPr>
            <p:cNvSpPr/>
            <p:nvPr/>
          </p:nvSpPr>
          <p:spPr>
            <a:xfrm>
              <a:off x="48260" y="48260"/>
              <a:ext cx="3406542" cy="1833377"/>
            </a:xfrm>
            <a:custGeom>
              <a:avLst/>
              <a:gdLst/>
              <a:ahLst/>
              <a:cxnLst/>
              <a:rect l="l" t="t" r="r" b="b"/>
              <a:pathLst>
                <a:path w="3406542" h="1833377">
                  <a:moveTo>
                    <a:pt x="0" y="0"/>
                  </a:moveTo>
                  <a:lnTo>
                    <a:pt x="3406542" y="0"/>
                  </a:lnTo>
                  <a:lnTo>
                    <a:pt x="340654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2A8EA37-2722-0C0C-A5BB-5171581446D6}"/>
                </a:ext>
              </a:extLst>
            </p:cNvPr>
            <p:cNvSpPr/>
            <p:nvPr/>
          </p:nvSpPr>
          <p:spPr>
            <a:xfrm>
              <a:off x="6350" y="6350"/>
              <a:ext cx="3406542" cy="1833376"/>
            </a:xfrm>
            <a:custGeom>
              <a:avLst/>
              <a:gdLst/>
              <a:ahLst/>
              <a:cxnLst/>
              <a:rect l="l" t="t" r="r" b="b"/>
              <a:pathLst>
                <a:path w="3406542" h="1833376">
                  <a:moveTo>
                    <a:pt x="0" y="0"/>
                  </a:moveTo>
                  <a:lnTo>
                    <a:pt x="3406542" y="0"/>
                  </a:lnTo>
                  <a:lnTo>
                    <a:pt x="340654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946A703-7A4F-E8A0-18C6-65FE01CB2255}"/>
                </a:ext>
              </a:extLst>
            </p:cNvPr>
            <p:cNvSpPr/>
            <p:nvPr/>
          </p:nvSpPr>
          <p:spPr>
            <a:xfrm>
              <a:off x="0" y="0"/>
              <a:ext cx="3419242" cy="1846076"/>
            </a:xfrm>
            <a:custGeom>
              <a:avLst/>
              <a:gdLst/>
              <a:ahLst/>
              <a:cxnLst/>
              <a:rect l="l" t="t" r="r" b="b"/>
              <a:pathLst>
                <a:path w="3419242" h="1846076">
                  <a:moveTo>
                    <a:pt x="341924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3419242" y="0"/>
                  </a:lnTo>
                  <a:lnTo>
                    <a:pt x="3419242" y="1846076"/>
                  </a:lnTo>
                  <a:close/>
                  <a:moveTo>
                    <a:pt x="12700" y="1833376"/>
                  </a:moveTo>
                  <a:lnTo>
                    <a:pt x="3406542" y="1833376"/>
                  </a:lnTo>
                  <a:lnTo>
                    <a:pt x="340654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01B58AB6-E487-A5DA-6BF4-19C5DEC90450}"/>
              </a:ext>
            </a:extLst>
          </p:cNvPr>
          <p:cNvGrpSpPr/>
          <p:nvPr/>
        </p:nvGrpSpPr>
        <p:grpSpPr>
          <a:xfrm>
            <a:off x="14506096" y="2565849"/>
            <a:ext cx="892353" cy="6077436"/>
            <a:chOff x="0" y="0"/>
            <a:chExt cx="276282" cy="1881636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2FE61621-CBEC-6A67-C0DB-C42105FC80D9}"/>
                </a:ext>
              </a:extLst>
            </p:cNvPr>
            <p:cNvSpPr/>
            <p:nvPr/>
          </p:nvSpPr>
          <p:spPr>
            <a:xfrm>
              <a:off x="48260" y="48260"/>
              <a:ext cx="228022" cy="1833377"/>
            </a:xfrm>
            <a:custGeom>
              <a:avLst/>
              <a:gdLst/>
              <a:ahLst/>
              <a:cxnLst/>
              <a:rect l="l" t="t" r="r" b="b"/>
              <a:pathLst>
                <a:path w="228022" h="1833377">
                  <a:moveTo>
                    <a:pt x="0" y="0"/>
                  </a:moveTo>
                  <a:lnTo>
                    <a:pt x="228022" y="0"/>
                  </a:lnTo>
                  <a:lnTo>
                    <a:pt x="22802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C8F7179-18D2-DEC1-0649-774DF6CE5D5D}"/>
                </a:ext>
              </a:extLst>
            </p:cNvPr>
            <p:cNvSpPr/>
            <p:nvPr/>
          </p:nvSpPr>
          <p:spPr>
            <a:xfrm>
              <a:off x="6350" y="6350"/>
              <a:ext cx="228022" cy="1833376"/>
            </a:xfrm>
            <a:custGeom>
              <a:avLst/>
              <a:gdLst/>
              <a:ahLst/>
              <a:cxnLst/>
              <a:rect l="l" t="t" r="r" b="b"/>
              <a:pathLst>
                <a:path w="228022" h="1833376">
                  <a:moveTo>
                    <a:pt x="0" y="0"/>
                  </a:moveTo>
                  <a:lnTo>
                    <a:pt x="228022" y="0"/>
                  </a:lnTo>
                  <a:lnTo>
                    <a:pt x="22802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364C4B2-22B7-CC4D-46C9-77A0EC3329EA}"/>
                </a:ext>
              </a:extLst>
            </p:cNvPr>
            <p:cNvSpPr/>
            <p:nvPr/>
          </p:nvSpPr>
          <p:spPr>
            <a:xfrm>
              <a:off x="0" y="0"/>
              <a:ext cx="240722" cy="1846076"/>
            </a:xfrm>
            <a:custGeom>
              <a:avLst/>
              <a:gdLst/>
              <a:ahLst/>
              <a:cxnLst/>
              <a:rect l="l" t="t" r="r" b="b"/>
              <a:pathLst>
                <a:path w="240722" h="1846076">
                  <a:moveTo>
                    <a:pt x="24072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1846076"/>
                  </a:lnTo>
                  <a:close/>
                  <a:moveTo>
                    <a:pt x="12700" y="1833376"/>
                  </a:moveTo>
                  <a:lnTo>
                    <a:pt x="228022" y="1833376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ECF5DE87-354F-FCC8-C020-C3C4BF30DAE9}"/>
              </a:ext>
            </a:extLst>
          </p:cNvPr>
          <p:cNvGrpSpPr/>
          <p:nvPr/>
        </p:nvGrpSpPr>
        <p:grpSpPr>
          <a:xfrm>
            <a:off x="14506096" y="3593866"/>
            <a:ext cx="892353" cy="2057825"/>
            <a:chOff x="0" y="0"/>
            <a:chExt cx="276282" cy="637124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5E560136-A3B8-12B3-372F-2628D17F730C}"/>
                </a:ext>
              </a:extLst>
            </p:cNvPr>
            <p:cNvSpPr/>
            <p:nvPr/>
          </p:nvSpPr>
          <p:spPr>
            <a:xfrm>
              <a:off x="48260" y="4826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D52799D-309D-79D7-BCEB-1C670EB4E06E}"/>
                </a:ext>
              </a:extLst>
            </p:cNvPr>
            <p:cNvSpPr/>
            <p:nvPr/>
          </p:nvSpPr>
          <p:spPr>
            <a:xfrm>
              <a:off x="6350" y="635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D3CDC7"/>
            </a:solidFill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225AEB4-DD49-736D-564F-BE35C453E154}"/>
                </a:ext>
              </a:extLst>
            </p:cNvPr>
            <p:cNvSpPr/>
            <p:nvPr/>
          </p:nvSpPr>
          <p:spPr>
            <a:xfrm>
              <a:off x="0" y="0"/>
              <a:ext cx="240722" cy="601564"/>
            </a:xfrm>
            <a:custGeom>
              <a:avLst/>
              <a:gdLst/>
              <a:ahLst/>
              <a:cxnLst/>
              <a:rect l="l" t="t" r="r" b="b"/>
              <a:pathLst>
                <a:path w="240722" h="601564">
                  <a:moveTo>
                    <a:pt x="240722" y="601564"/>
                  </a:moveTo>
                  <a:lnTo>
                    <a:pt x="0" y="601564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601564"/>
                  </a:lnTo>
                  <a:close/>
                  <a:moveTo>
                    <a:pt x="12700" y="588864"/>
                  </a:moveTo>
                  <a:lnTo>
                    <a:pt x="228022" y="588864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31" name="AutoShape 22">
            <a:extLst>
              <a:ext uri="{FF2B5EF4-FFF2-40B4-BE49-F238E27FC236}">
                <a16:creationId xmlns:a16="http://schemas.microsoft.com/office/drawing/2014/main" id="{754D1288-CB50-5229-A79E-AD6013CC8A02}"/>
              </a:ext>
            </a:extLst>
          </p:cNvPr>
          <p:cNvSpPr/>
          <p:nvPr/>
        </p:nvSpPr>
        <p:spPr>
          <a:xfrm rot="2700000">
            <a:off x="14563821" y="2100769"/>
            <a:ext cx="571886" cy="0"/>
          </a:xfrm>
          <a:prstGeom prst="line">
            <a:avLst/>
          </a:prstGeom>
          <a:ln w="47625" cap="flat">
            <a:solidFill>
              <a:srgbClr val="1B1A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23">
            <a:extLst>
              <a:ext uri="{FF2B5EF4-FFF2-40B4-BE49-F238E27FC236}">
                <a16:creationId xmlns:a16="http://schemas.microsoft.com/office/drawing/2014/main" id="{33EFCEDC-606D-D63C-F1DC-93B9E76E5341}"/>
              </a:ext>
            </a:extLst>
          </p:cNvPr>
          <p:cNvSpPr/>
          <p:nvPr/>
        </p:nvSpPr>
        <p:spPr>
          <a:xfrm rot="8253564">
            <a:off x="14563821" y="2100769"/>
            <a:ext cx="571886" cy="0"/>
          </a:xfrm>
          <a:prstGeom prst="line">
            <a:avLst/>
          </a:prstGeom>
          <a:ln w="47625" cap="flat">
            <a:solidFill>
              <a:srgbClr val="1B1A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DB439065-3756-28BE-B507-87FDA9321B33}"/>
              </a:ext>
            </a:extLst>
          </p:cNvPr>
          <p:cNvSpPr txBox="1"/>
          <p:nvPr/>
        </p:nvSpPr>
        <p:spPr>
          <a:xfrm>
            <a:off x="4738303" y="1359801"/>
            <a:ext cx="9400350" cy="129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1B1A1E"/>
                </a:solidFill>
                <a:latin typeface="Public Sans Bold"/>
              </a:rPr>
              <a:t>Limitations</a:t>
            </a:r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6933B712-6D98-FDB0-C0C8-A1597A01F293}"/>
              </a:ext>
            </a:extLst>
          </p:cNvPr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584D2111-DFA4-6C4B-A0C3-14BE75636504}"/>
              </a:ext>
            </a:extLst>
          </p:cNvPr>
          <p:cNvSpPr/>
          <p:nvPr/>
        </p:nvSpPr>
        <p:spPr>
          <a:xfrm rot="10800000">
            <a:off x="-698632" y="8367242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A758A22-40DF-5FAD-0660-527E0EE48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sp>
        <p:nvSpPr>
          <p:cNvPr id="39" name="Freeform 20">
            <a:extLst>
              <a:ext uri="{FF2B5EF4-FFF2-40B4-BE49-F238E27FC236}">
                <a16:creationId xmlns:a16="http://schemas.microsoft.com/office/drawing/2014/main" id="{6AC914B1-30B2-537F-885B-243843B8F807}"/>
              </a:ext>
            </a:extLst>
          </p:cNvPr>
          <p:cNvSpPr/>
          <p:nvPr/>
        </p:nvSpPr>
        <p:spPr>
          <a:xfrm>
            <a:off x="3804463" y="2933756"/>
            <a:ext cx="604174" cy="6860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30578"/>
            </a:stretch>
          </a:blipFill>
        </p:spPr>
        <p:txBody>
          <a:bodyPr/>
          <a:lstStyle/>
          <a:p>
            <a:endParaRPr lang="en-US" sz="1600" dirty="0"/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EDBD95FF-7131-FA54-B1B8-5D8DE3FC4ED3}"/>
              </a:ext>
            </a:extLst>
          </p:cNvPr>
          <p:cNvSpPr/>
          <p:nvPr/>
        </p:nvSpPr>
        <p:spPr>
          <a:xfrm>
            <a:off x="3804464" y="4110065"/>
            <a:ext cx="604172" cy="763798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30578"/>
            </a:stretch>
          </a:blipFill>
        </p:spPr>
      </p:sp>
      <p:sp>
        <p:nvSpPr>
          <p:cNvPr id="41" name="Freeform 24">
            <a:extLst>
              <a:ext uri="{FF2B5EF4-FFF2-40B4-BE49-F238E27FC236}">
                <a16:creationId xmlns:a16="http://schemas.microsoft.com/office/drawing/2014/main" id="{9B83DBA2-0AEC-7C1D-7AEB-8DCCBA047D75}"/>
              </a:ext>
            </a:extLst>
          </p:cNvPr>
          <p:cNvSpPr/>
          <p:nvPr/>
        </p:nvSpPr>
        <p:spPr>
          <a:xfrm>
            <a:off x="3689606" y="5408492"/>
            <a:ext cx="719031" cy="761368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30578"/>
            </a:stretch>
          </a:blipFill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C8EFEB-BB83-DD10-D6A9-6196888F50E4}"/>
              </a:ext>
            </a:extLst>
          </p:cNvPr>
          <p:cNvSpPr txBox="1"/>
          <p:nvPr/>
        </p:nvSpPr>
        <p:spPr>
          <a:xfrm>
            <a:off x="4608007" y="5541762"/>
            <a:ext cx="1080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Password recovery is not available for the system.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F4F08-A9E9-CD79-C9EF-0EE4A000E361}"/>
              </a:ext>
            </a:extLst>
          </p:cNvPr>
          <p:cNvSpPr txBox="1"/>
          <p:nvPr/>
        </p:nvSpPr>
        <p:spPr>
          <a:xfrm>
            <a:off x="4671626" y="2933756"/>
            <a:ext cx="9666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New users can not register themselves, it’s the admins who controls the accessibility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6A89FD-4FA3-73B8-BD4D-DF890CA4CCCE}"/>
              </a:ext>
            </a:extLst>
          </p:cNvPr>
          <p:cNvSpPr/>
          <p:nvPr/>
        </p:nvSpPr>
        <p:spPr>
          <a:xfrm>
            <a:off x="4574155" y="4257955"/>
            <a:ext cx="8569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Less customization options.</a:t>
            </a:r>
          </a:p>
        </p:txBody>
      </p:sp>
      <p:sp>
        <p:nvSpPr>
          <p:cNvPr id="2" name="AutoShape 2" descr="https://o.remove.bg/downloads/e4cdb374-5e0c-49b7-a043-cf0c1705f5f5/Screen-Shot-2022-07-01-at-11.24.43-AM-removebg-previe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o.remove.bg/downloads/e4cdb374-5e0c-49b7-a043-cf0c1705f5f5/Screen-Shot-2022-07-01-at-11.24.43-AM-removebg-preview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https://o.remove.bg/downloads/24766f2f-80f6-437e-ab29-9a3172367e37/pngtree-smart-men-thinking-or-solving-problem-illustration-png-image_4471284-removebg-preview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2E0DC-6DD3-0D30-BB1A-7057A8FD7ABA}"/>
              </a:ext>
            </a:extLst>
          </p:cNvPr>
          <p:cNvSpPr txBox="1"/>
          <p:nvPr/>
        </p:nvSpPr>
        <p:spPr>
          <a:xfrm>
            <a:off x="4559875" y="6664990"/>
            <a:ext cx="7630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Donor to  donor donate system is not available.</a:t>
            </a:r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A3EACF14-6171-F73E-ACD8-749E51FD11C5}"/>
              </a:ext>
            </a:extLst>
          </p:cNvPr>
          <p:cNvSpPr/>
          <p:nvPr/>
        </p:nvSpPr>
        <p:spPr>
          <a:xfrm>
            <a:off x="3669669" y="6611129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30578"/>
            </a:stretch>
          </a:blipFill>
        </p:spPr>
      </p:sp>
    </p:spTree>
    <p:extLst>
      <p:ext uri="{BB962C8B-B14F-4D97-AF65-F5344CB8AC3E}">
        <p14:creationId xmlns:p14="http://schemas.microsoft.com/office/powerpoint/2010/main" val="56484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1" y="6216035"/>
            <a:ext cx="4006387" cy="40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13182F6B-514B-6E71-70AA-C2AFDA5C00B4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F7B60C4-26DD-E52C-766F-E008FA1ACF90}"/>
              </a:ext>
            </a:extLst>
          </p:cNvPr>
          <p:cNvGrpSpPr/>
          <p:nvPr/>
        </p:nvGrpSpPr>
        <p:grpSpPr>
          <a:xfrm>
            <a:off x="3574634" y="1643716"/>
            <a:ext cx="11823815" cy="1149694"/>
            <a:chOff x="0" y="0"/>
            <a:chExt cx="3660775" cy="355957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B3611BE-E1E8-0FC1-75AC-2021D5F18D86}"/>
                </a:ext>
              </a:extLst>
            </p:cNvPr>
            <p:cNvSpPr/>
            <p:nvPr/>
          </p:nvSpPr>
          <p:spPr>
            <a:xfrm>
              <a:off x="48260" y="48260"/>
              <a:ext cx="3612515" cy="307697"/>
            </a:xfrm>
            <a:custGeom>
              <a:avLst/>
              <a:gdLst/>
              <a:ahLst/>
              <a:cxnLst/>
              <a:rect l="l" t="t" r="r" b="b"/>
              <a:pathLst>
                <a:path w="3612515" h="307697">
                  <a:moveTo>
                    <a:pt x="0" y="0"/>
                  </a:moveTo>
                  <a:lnTo>
                    <a:pt x="3612515" y="0"/>
                  </a:lnTo>
                  <a:lnTo>
                    <a:pt x="3612515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8053A39-45E3-26CC-3E33-4C3892B740FB}"/>
                </a:ext>
              </a:extLst>
            </p:cNvPr>
            <p:cNvSpPr/>
            <p:nvPr/>
          </p:nvSpPr>
          <p:spPr>
            <a:xfrm>
              <a:off x="6350" y="6350"/>
              <a:ext cx="3612514" cy="307697"/>
            </a:xfrm>
            <a:custGeom>
              <a:avLst/>
              <a:gdLst/>
              <a:ahLst/>
              <a:cxnLst/>
              <a:rect l="l" t="t" r="r" b="b"/>
              <a:pathLst>
                <a:path w="3612514" h="307697">
                  <a:moveTo>
                    <a:pt x="0" y="0"/>
                  </a:moveTo>
                  <a:lnTo>
                    <a:pt x="3612514" y="0"/>
                  </a:lnTo>
                  <a:lnTo>
                    <a:pt x="3612514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77BBC1"/>
            </a:solidFill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08F630C-D019-483B-E749-96B5E22FD3FB}"/>
                </a:ext>
              </a:extLst>
            </p:cNvPr>
            <p:cNvSpPr/>
            <p:nvPr/>
          </p:nvSpPr>
          <p:spPr>
            <a:xfrm>
              <a:off x="0" y="0"/>
              <a:ext cx="3625214" cy="320397"/>
            </a:xfrm>
            <a:custGeom>
              <a:avLst/>
              <a:gdLst/>
              <a:ahLst/>
              <a:cxnLst/>
              <a:rect l="l" t="t" r="r" b="b"/>
              <a:pathLst>
                <a:path w="3625214" h="320397">
                  <a:moveTo>
                    <a:pt x="3625214" y="320397"/>
                  </a:moveTo>
                  <a:lnTo>
                    <a:pt x="0" y="320397"/>
                  </a:lnTo>
                  <a:lnTo>
                    <a:pt x="0" y="0"/>
                  </a:lnTo>
                  <a:lnTo>
                    <a:pt x="3625214" y="0"/>
                  </a:lnTo>
                  <a:lnTo>
                    <a:pt x="3625214" y="320397"/>
                  </a:lnTo>
                  <a:close/>
                  <a:moveTo>
                    <a:pt x="12700" y="307697"/>
                  </a:moveTo>
                  <a:lnTo>
                    <a:pt x="3612514" y="307697"/>
                  </a:lnTo>
                  <a:lnTo>
                    <a:pt x="3612514" y="12700"/>
                  </a:lnTo>
                  <a:lnTo>
                    <a:pt x="12700" y="12700"/>
                  </a:lnTo>
                  <a:lnTo>
                    <a:pt x="1270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9" name="Group 10">
            <a:extLst>
              <a:ext uri="{FF2B5EF4-FFF2-40B4-BE49-F238E27FC236}">
                <a16:creationId xmlns:a16="http://schemas.microsoft.com/office/drawing/2014/main" id="{51F762CD-043E-3B5C-DEEF-3C5DE8501C03}"/>
              </a:ext>
            </a:extLst>
          </p:cNvPr>
          <p:cNvGrpSpPr/>
          <p:nvPr/>
        </p:nvGrpSpPr>
        <p:grpSpPr>
          <a:xfrm>
            <a:off x="3574634" y="2565849"/>
            <a:ext cx="11158551" cy="6077436"/>
            <a:chOff x="0" y="0"/>
            <a:chExt cx="3454802" cy="1881636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174D9-6F2C-6B32-F961-079B9464B5BC}"/>
                </a:ext>
              </a:extLst>
            </p:cNvPr>
            <p:cNvSpPr/>
            <p:nvPr/>
          </p:nvSpPr>
          <p:spPr>
            <a:xfrm>
              <a:off x="48260" y="48260"/>
              <a:ext cx="3406542" cy="1833377"/>
            </a:xfrm>
            <a:custGeom>
              <a:avLst/>
              <a:gdLst/>
              <a:ahLst/>
              <a:cxnLst/>
              <a:rect l="l" t="t" r="r" b="b"/>
              <a:pathLst>
                <a:path w="3406542" h="1833377">
                  <a:moveTo>
                    <a:pt x="0" y="0"/>
                  </a:moveTo>
                  <a:lnTo>
                    <a:pt x="3406542" y="0"/>
                  </a:lnTo>
                  <a:lnTo>
                    <a:pt x="340654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2A8EA37-2722-0C0C-A5BB-5171581446D6}"/>
                </a:ext>
              </a:extLst>
            </p:cNvPr>
            <p:cNvSpPr/>
            <p:nvPr/>
          </p:nvSpPr>
          <p:spPr>
            <a:xfrm>
              <a:off x="6350" y="6350"/>
              <a:ext cx="3406542" cy="1833376"/>
            </a:xfrm>
            <a:custGeom>
              <a:avLst/>
              <a:gdLst/>
              <a:ahLst/>
              <a:cxnLst/>
              <a:rect l="l" t="t" r="r" b="b"/>
              <a:pathLst>
                <a:path w="3406542" h="1833376">
                  <a:moveTo>
                    <a:pt x="0" y="0"/>
                  </a:moveTo>
                  <a:lnTo>
                    <a:pt x="3406542" y="0"/>
                  </a:lnTo>
                  <a:lnTo>
                    <a:pt x="340654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946A703-7A4F-E8A0-18C6-65FE01CB2255}"/>
                </a:ext>
              </a:extLst>
            </p:cNvPr>
            <p:cNvSpPr/>
            <p:nvPr/>
          </p:nvSpPr>
          <p:spPr>
            <a:xfrm>
              <a:off x="0" y="0"/>
              <a:ext cx="3419242" cy="1846076"/>
            </a:xfrm>
            <a:custGeom>
              <a:avLst/>
              <a:gdLst/>
              <a:ahLst/>
              <a:cxnLst/>
              <a:rect l="l" t="t" r="r" b="b"/>
              <a:pathLst>
                <a:path w="3419242" h="1846076">
                  <a:moveTo>
                    <a:pt x="341924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3419242" y="0"/>
                  </a:lnTo>
                  <a:lnTo>
                    <a:pt x="3419242" y="1846076"/>
                  </a:lnTo>
                  <a:close/>
                  <a:moveTo>
                    <a:pt x="12700" y="1833376"/>
                  </a:moveTo>
                  <a:lnTo>
                    <a:pt x="3406542" y="1833376"/>
                  </a:lnTo>
                  <a:lnTo>
                    <a:pt x="340654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01B58AB6-E487-A5DA-6BF4-19C5DEC90450}"/>
              </a:ext>
            </a:extLst>
          </p:cNvPr>
          <p:cNvGrpSpPr/>
          <p:nvPr/>
        </p:nvGrpSpPr>
        <p:grpSpPr>
          <a:xfrm>
            <a:off x="14506096" y="2565849"/>
            <a:ext cx="892353" cy="6077436"/>
            <a:chOff x="0" y="0"/>
            <a:chExt cx="276282" cy="1881636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2FE61621-CBEC-6A67-C0DB-C42105FC80D9}"/>
                </a:ext>
              </a:extLst>
            </p:cNvPr>
            <p:cNvSpPr/>
            <p:nvPr/>
          </p:nvSpPr>
          <p:spPr>
            <a:xfrm>
              <a:off x="48260" y="48260"/>
              <a:ext cx="228022" cy="1833377"/>
            </a:xfrm>
            <a:custGeom>
              <a:avLst/>
              <a:gdLst/>
              <a:ahLst/>
              <a:cxnLst/>
              <a:rect l="l" t="t" r="r" b="b"/>
              <a:pathLst>
                <a:path w="228022" h="1833377">
                  <a:moveTo>
                    <a:pt x="0" y="0"/>
                  </a:moveTo>
                  <a:lnTo>
                    <a:pt x="228022" y="0"/>
                  </a:lnTo>
                  <a:lnTo>
                    <a:pt x="22802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C8F7179-18D2-DEC1-0649-774DF6CE5D5D}"/>
                </a:ext>
              </a:extLst>
            </p:cNvPr>
            <p:cNvSpPr/>
            <p:nvPr/>
          </p:nvSpPr>
          <p:spPr>
            <a:xfrm>
              <a:off x="6350" y="6350"/>
              <a:ext cx="228022" cy="1833376"/>
            </a:xfrm>
            <a:custGeom>
              <a:avLst/>
              <a:gdLst/>
              <a:ahLst/>
              <a:cxnLst/>
              <a:rect l="l" t="t" r="r" b="b"/>
              <a:pathLst>
                <a:path w="228022" h="1833376">
                  <a:moveTo>
                    <a:pt x="0" y="0"/>
                  </a:moveTo>
                  <a:lnTo>
                    <a:pt x="228022" y="0"/>
                  </a:lnTo>
                  <a:lnTo>
                    <a:pt x="22802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364C4B2-22B7-CC4D-46C9-77A0EC3329EA}"/>
                </a:ext>
              </a:extLst>
            </p:cNvPr>
            <p:cNvSpPr/>
            <p:nvPr/>
          </p:nvSpPr>
          <p:spPr>
            <a:xfrm>
              <a:off x="0" y="0"/>
              <a:ext cx="240722" cy="1846076"/>
            </a:xfrm>
            <a:custGeom>
              <a:avLst/>
              <a:gdLst/>
              <a:ahLst/>
              <a:cxnLst/>
              <a:rect l="l" t="t" r="r" b="b"/>
              <a:pathLst>
                <a:path w="240722" h="1846076">
                  <a:moveTo>
                    <a:pt x="24072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1846076"/>
                  </a:lnTo>
                  <a:close/>
                  <a:moveTo>
                    <a:pt x="12700" y="1833376"/>
                  </a:moveTo>
                  <a:lnTo>
                    <a:pt x="228022" y="1833376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ECF5DE87-354F-FCC8-C020-C3C4BF30DAE9}"/>
              </a:ext>
            </a:extLst>
          </p:cNvPr>
          <p:cNvGrpSpPr/>
          <p:nvPr/>
        </p:nvGrpSpPr>
        <p:grpSpPr>
          <a:xfrm>
            <a:off x="14506096" y="3593866"/>
            <a:ext cx="892353" cy="2057825"/>
            <a:chOff x="0" y="0"/>
            <a:chExt cx="276282" cy="637124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5E560136-A3B8-12B3-372F-2628D17F730C}"/>
                </a:ext>
              </a:extLst>
            </p:cNvPr>
            <p:cNvSpPr/>
            <p:nvPr/>
          </p:nvSpPr>
          <p:spPr>
            <a:xfrm>
              <a:off x="48260" y="4826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D52799D-309D-79D7-BCEB-1C670EB4E06E}"/>
                </a:ext>
              </a:extLst>
            </p:cNvPr>
            <p:cNvSpPr/>
            <p:nvPr/>
          </p:nvSpPr>
          <p:spPr>
            <a:xfrm>
              <a:off x="6350" y="635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D3CDC7"/>
            </a:solidFill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225AEB4-DD49-736D-564F-BE35C453E154}"/>
                </a:ext>
              </a:extLst>
            </p:cNvPr>
            <p:cNvSpPr/>
            <p:nvPr/>
          </p:nvSpPr>
          <p:spPr>
            <a:xfrm>
              <a:off x="0" y="0"/>
              <a:ext cx="240722" cy="601564"/>
            </a:xfrm>
            <a:custGeom>
              <a:avLst/>
              <a:gdLst/>
              <a:ahLst/>
              <a:cxnLst/>
              <a:rect l="l" t="t" r="r" b="b"/>
              <a:pathLst>
                <a:path w="240722" h="601564">
                  <a:moveTo>
                    <a:pt x="240722" y="601564"/>
                  </a:moveTo>
                  <a:lnTo>
                    <a:pt x="0" y="601564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601564"/>
                  </a:lnTo>
                  <a:close/>
                  <a:moveTo>
                    <a:pt x="12700" y="588864"/>
                  </a:moveTo>
                  <a:lnTo>
                    <a:pt x="228022" y="588864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31" name="AutoShape 22">
            <a:extLst>
              <a:ext uri="{FF2B5EF4-FFF2-40B4-BE49-F238E27FC236}">
                <a16:creationId xmlns:a16="http://schemas.microsoft.com/office/drawing/2014/main" id="{754D1288-CB50-5229-A79E-AD6013CC8A02}"/>
              </a:ext>
            </a:extLst>
          </p:cNvPr>
          <p:cNvSpPr/>
          <p:nvPr/>
        </p:nvSpPr>
        <p:spPr>
          <a:xfrm rot="2700000">
            <a:off x="14563821" y="2100769"/>
            <a:ext cx="571886" cy="0"/>
          </a:xfrm>
          <a:prstGeom prst="line">
            <a:avLst/>
          </a:prstGeom>
          <a:ln w="47625" cap="flat">
            <a:solidFill>
              <a:srgbClr val="1B1A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23">
            <a:extLst>
              <a:ext uri="{FF2B5EF4-FFF2-40B4-BE49-F238E27FC236}">
                <a16:creationId xmlns:a16="http://schemas.microsoft.com/office/drawing/2014/main" id="{33EFCEDC-606D-D63C-F1DC-93B9E76E5341}"/>
              </a:ext>
            </a:extLst>
          </p:cNvPr>
          <p:cNvSpPr/>
          <p:nvPr/>
        </p:nvSpPr>
        <p:spPr>
          <a:xfrm rot="8253564">
            <a:off x="14563821" y="2100769"/>
            <a:ext cx="571886" cy="0"/>
          </a:xfrm>
          <a:prstGeom prst="line">
            <a:avLst/>
          </a:prstGeom>
          <a:ln w="47625" cap="flat">
            <a:solidFill>
              <a:srgbClr val="1B1A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DB439065-3756-28BE-B507-87FDA9321B33}"/>
              </a:ext>
            </a:extLst>
          </p:cNvPr>
          <p:cNvSpPr txBox="1"/>
          <p:nvPr/>
        </p:nvSpPr>
        <p:spPr>
          <a:xfrm>
            <a:off x="4738303" y="1359801"/>
            <a:ext cx="9400350" cy="129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 dirty="0">
                <a:solidFill>
                  <a:srgbClr val="1B1A1E"/>
                </a:solidFill>
                <a:latin typeface="Public Sans Bold"/>
              </a:rPr>
              <a:t>Future works</a:t>
            </a:r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6933B712-6D98-FDB0-C0C8-A1597A01F293}"/>
              </a:ext>
            </a:extLst>
          </p:cNvPr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584D2111-DFA4-6C4B-A0C3-14BE75636504}"/>
              </a:ext>
            </a:extLst>
          </p:cNvPr>
          <p:cNvSpPr/>
          <p:nvPr/>
        </p:nvSpPr>
        <p:spPr>
          <a:xfrm rot="10800000">
            <a:off x="-698632" y="8367242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A758A22-40DF-5FAD-0660-527E0EE48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sp>
        <p:nvSpPr>
          <p:cNvPr id="39" name="Freeform 20">
            <a:extLst>
              <a:ext uri="{FF2B5EF4-FFF2-40B4-BE49-F238E27FC236}">
                <a16:creationId xmlns:a16="http://schemas.microsoft.com/office/drawing/2014/main" id="{6AC914B1-30B2-537F-885B-243843B8F807}"/>
              </a:ext>
            </a:extLst>
          </p:cNvPr>
          <p:cNvSpPr/>
          <p:nvPr/>
        </p:nvSpPr>
        <p:spPr>
          <a:xfrm>
            <a:off x="3804462" y="3200123"/>
            <a:ext cx="604174" cy="6860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30578"/>
            </a:stretch>
          </a:blipFill>
        </p:spPr>
        <p:txBody>
          <a:bodyPr/>
          <a:lstStyle/>
          <a:p>
            <a:endParaRPr lang="en-US" sz="1600" dirty="0"/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EDBD95FF-7131-FA54-B1B8-5D8DE3FC4ED3}"/>
              </a:ext>
            </a:extLst>
          </p:cNvPr>
          <p:cNvSpPr/>
          <p:nvPr/>
        </p:nvSpPr>
        <p:spPr>
          <a:xfrm>
            <a:off x="3804464" y="4319775"/>
            <a:ext cx="604172" cy="763798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30578"/>
            </a:stretch>
          </a:blipFill>
        </p:spPr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6846EE-3FD8-37A2-F944-E920D109A5E0}"/>
              </a:ext>
            </a:extLst>
          </p:cNvPr>
          <p:cNvSpPr txBox="1"/>
          <p:nvPr/>
        </p:nvSpPr>
        <p:spPr>
          <a:xfrm>
            <a:off x="4574155" y="5692815"/>
            <a:ext cx="7630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More personalization options.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F4F08-A9E9-CD79-C9EF-0EE4A000E361}"/>
              </a:ext>
            </a:extLst>
          </p:cNvPr>
          <p:cNvSpPr txBox="1"/>
          <p:nvPr/>
        </p:nvSpPr>
        <p:spPr>
          <a:xfrm>
            <a:off x="4482474" y="3281818"/>
            <a:ext cx="966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Enable donor to donor donate system.</a:t>
            </a:r>
          </a:p>
        </p:txBody>
      </p:sp>
      <p:sp>
        <p:nvSpPr>
          <p:cNvPr id="46" name="Freeform 26">
            <a:extLst>
              <a:ext uri="{FF2B5EF4-FFF2-40B4-BE49-F238E27FC236}">
                <a16:creationId xmlns:a16="http://schemas.microsoft.com/office/drawing/2014/main" id="{9A1950E5-7FC3-3858-7602-C19F40375FB9}"/>
              </a:ext>
            </a:extLst>
          </p:cNvPr>
          <p:cNvSpPr/>
          <p:nvPr/>
        </p:nvSpPr>
        <p:spPr>
          <a:xfrm>
            <a:off x="3730507" y="5600700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30578"/>
            </a:stretch>
          </a:blipFill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6A89FD-4FA3-73B8-BD4D-DF890CA4CCCE}"/>
              </a:ext>
            </a:extLst>
          </p:cNvPr>
          <p:cNvSpPr/>
          <p:nvPr/>
        </p:nvSpPr>
        <p:spPr>
          <a:xfrm>
            <a:off x="4574155" y="4496484"/>
            <a:ext cx="8569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Public Sans Bold" panose="020B0604020202020204" charset="0"/>
              </a:rPr>
              <a:t>Add password recovery system for the users.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885" y="5490420"/>
            <a:ext cx="3290899" cy="329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066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BAB41039-9DBD-9B05-DAD9-18556804D2D6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7F6931FA-6893-F849-5EB0-92BF1A52AD0A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0D70F-4E87-EB38-2DF1-AB908880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221200" cy="1143000"/>
          </a:xfrm>
        </p:spPr>
        <p:txBody>
          <a:bodyPr/>
          <a:lstStyle/>
          <a:p>
            <a:r>
              <a:rPr lang="en-US" dirty="0">
                <a:latin typeface="Public Sans Bold" panose="020B0604020202020204" charset="0"/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B2529C-BCCE-05AC-3AF0-EC9CEF8E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260" y="2483680"/>
            <a:ext cx="15651480" cy="662221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800" kern="100" dirty="0">
                <a:effectLst/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Blood bank management system is a useful tool for donors, recipients, and health facilities.</a:t>
            </a:r>
            <a:endParaRPr lang="en-GB" sz="2800" kern="100" dirty="0">
              <a:latin typeface="Public San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800" kern="100" dirty="0">
                <a:effectLst/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Donors can find where to donate blood easily and conveniently.</a:t>
            </a:r>
            <a:endParaRPr lang="en-GB" sz="2800" kern="100" dirty="0">
              <a:latin typeface="Public San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800" kern="100" dirty="0">
                <a:effectLst/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Recipients can find where to receive blood transfusions quickly and safely.</a:t>
            </a:r>
            <a:endParaRPr lang="en-GB" sz="2800" kern="100" dirty="0">
              <a:latin typeface="Public San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800" kern="100" dirty="0">
                <a:effectLst/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Health facilities can </a:t>
            </a:r>
            <a:r>
              <a:rPr lang="en-GB" sz="2800" kern="100" dirty="0"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</a:t>
            </a:r>
            <a:r>
              <a:rPr lang="en-GB" sz="2800" kern="100" dirty="0">
                <a:effectLst/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nage blood supplies efficiently and effectively.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GB" sz="2800" kern="100" dirty="0">
              <a:latin typeface="Public San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800" kern="100" dirty="0">
                <a:effectLst/>
                <a:latin typeface="Public Sans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discussion we can easily say that donating or receiving life-saving blood with this system will surely make a difference to those in need.</a:t>
            </a:r>
            <a:endParaRPr lang="en-US" sz="2800" kern="100" dirty="0">
              <a:effectLst/>
              <a:latin typeface="Public San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sp>
        <p:nvSpPr>
          <p:cNvPr id="7" name="AutoShape 2" descr="https://o.remove.bg/downloads/ee9557b9-4f20-46e5-9ac4-90ce8f7f4b70/download-removebg-previe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4587" y="755539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10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>
            <a:extLst>
              <a:ext uri="{FF2B5EF4-FFF2-40B4-BE49-F238E27FC236}">
                <a16:creationId xmlns:a16="http://schemas.microsoft.com/office/drawing/2014/main" id="{BAB41039-9DBD-9B05-DAD9-18556804D2D6}"/>
              </a:ext>
            </a:extLst>
          </p:cNvPr>
          <p:cNvSpPr/>
          <p:nvPr/>
        </p:nvSpPr>
        <p:spPr>
          <a:xfrm>
            <a:off x="-692615" y="-839986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7F6931FA-6893-F849-5EB0-92BF1A52AD0A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sp>
        <p:nvSpPr>
          <p:cNvPr id="4" name="AutoShape 2" descr="https://o.remove.bg/downloads/f5989907-6077-4325-b958-27cd3ea7c14a/pngtree-cartoon-cute-vector-free-class-student-answering-questions-raising-hands-image_1281429-removebg-previe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805062"/>
            <a:ext cx="67818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reeform 20"/>
          <p:cNvSpPr/>
          <p:nvPr/>
        </p:nvSpPr>
        <p:spPr>
          <a:xfrm>
            <a:off x="-685800" y="4610100"/>
            <a:ext cx="7093415" cy="6705600"/>
          </a:xfrm>
          <a:custGeom>
            <a:avLst/>
            <a:gdLst/>
            <a:ahLst/>
            <a:cxnLst/>
            <a:rect l="l" t="t" r="r" b="b"/>
            <a:pathLst>
              <a:path w="5887025" h="5683655">
                <a:moveTo>
                  <a:pt x="0" y="0"/>
                </a:moveTo>
                <a:lnTo>
                  <a:pt x="5887025" y="0"/>
                </a:lnTo>
                <a:lnTo>
                  <a:pt x="5887025" y="5683654"/>
                </a:lnTo>
                <a:lnTo>
                  <a:pt x="0" y="5683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2095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10800000">
            <a:off x="-698632" y="8367242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1028" name="Picture 4" descr="https://o.remove.bg/downloads/3a8b63ea-6021-439f-b48d-2c880f31beb1/depositphotos_421510676-stock-illustration-donating-blood-through-special-bag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01" y="-1333500"/>
            <a:ext cx="12787628" cy="135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28"/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1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2616" y="-740444"/>
            <a:ext cx="19685262" cy="1555958"/>
          </a:xfrm>
          <a:custGeom>
            <a:avLst/>
            <a:gdLst/>
            <a:ahLst/>
            <a:cxnLst/>
            <a:rect l="l" t="t" r="r" b="b"/>
            <a:pathLst>
              <a:path w="19685262" h="1555958">
                <a:moveTo>
                  <a:pt x="0" y="0"/>
                </a:moveTo>
                <a:lnTo>
                  <a:pt x="19685262" y="0"/>
                </a:lnTo>
                <a:lnTo>
                  <a:pt x="19685262" y="1555958"/>
                </a:lnTo>
                <a:lnTo>
                  <a:pt x="0" y="1555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0" b="-70464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713500" y="8382110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13500" y="-182953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grpSp>
        <p:nvGrpSpPr>
          <p:cNvPr id="6" name="Group 8">
            <a:extLst>
              <a:ext uri="{FF2B5EF4-FFF2-40B4-BE49-F238E27FC236}">
                <a16:creationId xmlns:a16="http://schemas.microsoft.com/office/drawing/2014/main" id="{56046B70-F5E5-6B86-7FDA-FD9FC41BC840}"/>
              </a:ext>
            </a:extLst>
          </p:cNvPr>
          <p:cNvGrpSpPr/>
          <p:nvPr/>
        </p:nvGrpSpPr>
        <p:grpSpPr>
          <a:xfrm>
            <a:off x="2743200" y="495300"/>
            <a:ext cx="12268199" cy="2057399"/>
            <a:chOff x="0" y="0"/>
            <a:chExt cx="3660775" cy="355957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82774E1-FDE4-CBBA-AA2A-B0B66D7616B0}"/>
                </a:ext>
              </a:extLst>
            </p:cNvPr>
            <p:cNvSpPr/>
            <p:nvPr/>
          </p:nvSpPr>
          <p:spPr>
            <a:xfrm>
              <a:off x="48260" y="48260"/>
              <a:ext cx="3612515" cy="307697"/>
            </a:xfrm>
            <a:custGeom>
              <a:avLst/>
              <a:gdLst/>
              <a:ahLst/>
              <a:cxnLst/>
              <a:rect l="l" t="t" r="r" b="b"/>
              <a:pathLst>
                <a:path w="3612515" h="307697">
                  <a:moveTo>
                    <a:pt x="0" y="0"/>
                  </a:moveTo>
                  <a:lnTo>
                    <a:pt x="3612515" y="0"/>
                  </a:lnTo>
                  <a:lnTo>
                    <a:pt x="3612515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FE792AA-4F16-9976-DD93-F0C18582FFB6}"/>
                </a:ext>
              </a:extLst>
            </p:cNvPr>
            <p:cNvSpPr/>
            <p:nvPr/>
          </p:nvSpPr>
          <p:spPr>
            <a:xfrm>
              <a:off x="6350" y="6350"/>
              <a:ext cx="3612514" cy="307697"/>
            </a:xfrm>
            <a:custGeom>
              <a:avLst/>
              <a:gdLst/>
              <a:ahLst/>
              <a:cxnLst/>
              <a:rect l="l" t="t" r="r" b="b"/>
              <a:pathLst>
                <a:path w="3612514" h="307697">
                  <a:moveTo>
                    <a:pt x="0" y="0"/>
                  </a:moveTo>
                  <a:lnTo>
                    <a:pt x="3612514" y="0"/>
                  </a:lnTo>
                  <a:lnTo>
                    <a:pt x="3612514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77BBC1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AAE1A84-9836-BFA0-381A-6736FE4D6F5C}"/>
                </a:ext>
              </a:extLst>
            </p:cNvPr>
            <p:cNvSpPr/>
            <p:nvPr/>
          </p:nvSpPr>
          <p:spPr>
            <a:xfrm>
              <a:off x="0" y="0"/>
              <a:ext cx="3625214" cy="320397"/>
            </a:xfrm>
            <a:custGeom>
              <a:avLst/>
              <a:gdLst/>
              <a:ahLst/>
              <a:cxnLst/>
              <a:rect l="l" t="t" r="r" b="b"/>
              <a:pathLst>
                <a:path w="3625214" h="320397">
                  <a:moveTo>
                    <a:pt x="3625214" y="320397"/>
                  </a:moveTo>
                  <a:lnTo>
                    <a:pt x="0" y="320397"/>
                  </a:lnTo>
                  <a:lnTo>
                    <a:pt x="0" y="0"/>
                  </a:lnTo>
                  <a:lnTo>
                    <a:pt x="3625214" y="0"/>
                  </a:lnTo>
                  <a:lnTo>
                    <a:pt x="3625214" y="320397"/>
                  </a:lnTo>
                  <a:close/>
                  <a:moveTo>
                    <a:pt x="12700" y="307697"/>
                  </a:moveTo>
                  <a:lnTo>
                    <a:pt x="3612514" y="307697"/>
                  </a:lnTo>
                  <a:lnTo>
                    <a:pt x="3612514" y="12700"/>
                  </a:lnTo>
                  <a:lnTo>
                    <a:pt x="12700" y="12700"/>
                  </a:lnTo>
                  <a:lnTo>
                    <a:pt x="1270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42A0CD-6FA5-6DCB-2FB2-92880DD7E4C0}"/>
              </a:ext>
            </a:extLst>
          </p:cNvPr>
          <p:cNvSpPr txBox="1"/>
          <p:nvPr/>
        </p:nvSpPr>
        <p:spPr>
          <a:xfrm>
            <a:off x="3890870" y="597889"/>
            <a:ext cx="98536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ublic Sans Bold" panose="020B0604020202020204" charset="0"/>
              </a:rPr>
              <a:t>Bangladesh University of Business and Technology</a:t>
            </a:r>
          </a:p>
          <a:p>
            <a:pPr algn="ctr"/>
            <a:r>
              <a:rPr lang="en-US" sz="2400" dirty="0">
                <a:latin typeface="Public Sans Bold" panose="020B0604020202020204" charset="0"/>
              </a:rPr>
              <a:t>Department of CSE</a:t>
            </a:r>
          </a:p>
          <a:p>
            <a:pPr algn="ctr"/>
            <a:r>
              <a:rPr lang="en-US" sz="2400" dirty="0">
                <a:latin typeface="Public Sans Bold" panose="020B0604020202020204" charset="0"/>
              </a:rPr>
              <a:t>Intake-49</a:t>
            </a:r>
          </a:p>
          <a:p>
            <a:pPr algn="ctr"/>
            <a:r>
              <a:rPr lang="en-US" sz="2400" dirty="0">
                <a:latin typeface="Public Sans Bold" panose="020B0604020202020204" charset="0"/>
              </a:rPr>
              <a:t>Section-08</a:t>
            </a: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2F6D8823-B754-59F8-A1E6-CFC6725A74B6}"/>
              </a:ext>
            </a:extLst>
          </p:cNvPr>
          <p:cNvGrpSpPr/>
          <p:nvPr/>
        </p:nvGrpSpPr>
        <p:grpSpPr>
          <a:xfrm>
            <a:off x="3664600" y="3206232"/>
            <a:ext cx="10587130" cy="6158693"/>
            <a:chOff x="0" y="0"/>
            <a:chExt cx="3454802" cy="188163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F021D5A-06F8-8FB4-D514-F01C962AEA44}"/>
                </a:ext>
              </a:extLst>
            </p:cNvPr>
            <p:cNvSpPr/>
            <p:nvPr/>
          </p:nvSpPr>
          <p:spPr>
            <a:xfrm>
              <a:off x="48260" y="48260"/>
              <a:ext cx="3406542" cy="1833377"/>
            </a:xfrm>
            <a:custGeom>
              <a:avLst/>
              <a:gdLst/>
              <a:ahLst/>
              <a:cxnLst/>
              <a:rect l="l" t="t" r="r" b="b"/>
              <a:pathLst>
                <a:path w="3406542" h="1833377">
                  <a:moveTo>
                    <a:pt x="0" y="0"/>
                  </a:moveTo>
                  <a:lnTo>
                    <a:pt x="3406542" y="0"/>
                  </a:lnTo>
                  <a:lnTo>
                    <a:pt x="340654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C8D9B69-F6B6-F2FF-6218-E7E7DA58A876}"/>
                </a:ext>
              </a:extLst>
            </p:cNvPr>
            <p:cNvSpPr/>
            <p:nvPr/>
          </p:nvSpPr>
          <p:spPr>
            <a:xfrm>
              <a:off x="6350" y="6350"/>
              <a:ext cx="3406542" cy="1833376"/>
            </a:xfrm>
            <a:custGeom>
              <a:avLst/>
              <a:gdLst/>
              <a:ahLst/>
              <a:cxnLst/>
              <a:rect l="l" t="t" r="r" b="b"/>
              <a:pathLst>
                <a:path w="3406542" h="1833376">
                  <a:moveTo>
                    <a:pt x="0" y="0"/>
                  </a:moveTo>
                  <a:lnTo>
                    <a:pt x="3406542" y="0"/>
                  </a:lnTo>
                  <a:lnTo>
                    <a:pt x="340654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6657975-DCCD-5ED4-D46E-81382D1BBC5E}"/>
                </a:ext>
              </a:extLst>
            </p:cNvPr>
            <p:cNvSpPr/>
            <p:nvPr/>
          </p:nvSpPr>
          <p:spPr>
            <a:xfrm>
              <a:off x="0" y="0"/>
              <a:ext cx="3419242" cy="1846076"/>
            </a:xfrm>
            <a:custGeom>
              <a:avLst/>
              <a:gdLst/>
              <a:ahLst/>
              <a:cxnLst/>
              <a:rect l="l" t="t" r="r" b="b"/>
              <a:pathLst>
                <a:path w="3419242" h="1846076">
                  <a:moveTo>
                    <a:pt x="341924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3419242" y="0"/>
                  </a:lnTo>
                  <a:lnTo>
                    <a:pt x="3419242" y="1846076"/>
                  </a:lnTo>
                  <a:close/>
                  <a:moveTo>
                    <a:pt x="12700" y="1833376"/>
                  </a:moveTo>
                  <a:lnTo>
                    <a:pt x="3406542" y="1833376"/>
                  </a:lnTo>
                  <a:lnTo>
                    <a:pt x="340654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C9C1F4-F207-287E-C615-F4AF0D298AA0}"/>
              </a:ext>
            </a:extLst>
          </p:cNvPr>
          <p:cNvSpPr txBox="1"/>
          <p:nvPr/>
        </p:nvSpPr>
        <p:spPr>
          <a:xfrm>
            <a:off x="5235308" y="4634012"/>
            <a:ext cx="782941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Presented to,</a:t>
            </a:r>
          </a:p>
          <a:p>
            <a:pPr algn="ctr"/>
            <a:r>
              <a:rPr lang="en-GB" sz="2800" b="1" dirty="0"/>
              <a:t>Anusha Aziz</a:t>
            </a:r>
          </a:p>
          <a:p>
            <a:pPr algn="ctr"/>
            <a:r>
              <a:rPr lang="en-GB" sz="2800" b="1" dirty="0"/>
              <a:t>Lecturer</a:t>
            </a:r>
          </a:p>
          <a:p>
            <a:pPr algn="ctr"/>
            <a:r>
              <a:rPr lang="en-US" sz="2400" dirty="0">
                <a:latin typeface="Public Sans Bold" panose="020B0604020202020204" charset="0"/>
              </a:rPr>
              <a:t>Department of CSE</a:t>
            </a:r>
          </a:p>
          <a:p>
            <a:pPr algn="ctr"/>
            <a:r>
              <a:rPr lang="en-US" sz="2400" dirty="0">
                <a:latin typeface="Public Sans Bold" panose="020B0604020202020204" charset="0"/>
              </a:rPr>
              <a:t>Bangladesh University of Business and Technology</a:t>
            </a:r>
          </a:p>
          <a:p>
            <a:pPr algn="ctr"/>
            <a:endParaRPr lang="en-US" sz="2400" dirty="0">
              <a:latin typeface="Public Sans Bold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2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6" descr="No photo description available.">
            <a:extLst>
              <a:ext uri="{FF2B5EF4-FFF2-40B4-BE49-F238E27FC236}">
                <a16:creationId xmlns:a16="http://schemas.microsoft.com/office/drawing/2014/main" id="{F5763DF8-8424-ADB4-F6AF-979A7DC26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25103" r="43325" b="50455"/>
          <a:stretch/>
        </p:blipFill>
        <p:spPr bwMode="auto">
          <a:xfrm>
            <a:off x="4568612" y="5400915"/>
            <a:ext cx="2191995" cy="231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Open photo">
            <a:extLst>
              <a:ext uri="{FF2B5EF4-FFF2-40B4-BE49-F238E27FC236}">
                <a16:creationId xmlns:a16="http://schemas.microsoft.com/office/drawing/2014/main" id="{B3B7D467-A2DD-9DCE-E75A-398A1E3B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867" y="5269382"/>
            <a:ext cx="2143989" cy="266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Open photo">
            <a:extLst>
              <a:ext uri="{FF2B5EF4-FFF2-40B4-BE49-F238E27FC236}">
                <a16:creationId xmlns:a16="http://schemas.microsoft.com/office/drawing/2014/main" id="{E3DC9AD8-C735-442E-1478-80B74E96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800" y="2995267"/>
            <a:ext cx="2055960" cy="237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Open photo">
            <a:extLst>
              <a:ext uri="{FF2B5EF4-FFF2-40B4-BE49-F238E27FC236}">
                <a16:creationId xmlns:a16="http://schemas.microsoft.com/office/drawing/2014/main" id="{513F76DB-4A40-D056-C843-BFEA03902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r="5281"/>
          <a:stretch/>
        </p:blipFill>
        <p:spPr bwMode="auto">
          <a:xfrm>
            <a:off x="906887" y="3155574"/>
            <a:ext cx="2111829" cy="226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May be an image of 1 person, beard and smiling">
            <a:extLst>
              <a:ext uri="{FF2B5EF4-FFF2-40B4-BE49-F238E27FC236}">
                <a16:creationId xmlns:a16="http://schemas.microsoft.com/office/drawing/2014/main" id="{9B0157ED-4794-958D-4D23-E19A5387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81" y="3107077"/>
            <a:ext cx="2253226" cy="22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reeform 5">
            <a:extLst>
              <a:ext uri="{FF2B5EF4-FFF2-40B4-BE49-F238E27FC236}">
                <a16:creationId xmlns:a16="http://schemas.microsoft.com/office/drawing/2014/main" id="{C29441D5-54AF-70B2-6B3B-EBE899ADAB57}"/>
              </a:ext>
            </a:extLst>
          </p:cNvPr>
          <p:cNvSpPr/>
          <p:nvPr/>
        </p:nvSpPr>
        <p:spPr>
          <a:xfrm>
            <a:off x="14968895" y="2966417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3"/>
                </a:lnTo>
                <a:lnTo>
                  <a:pt x="0" y="29390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0BBC755B-93CB-63FB-51A6-9ABC686D9737}"/>
              </a:ext>
            </a:extLst>
          </p:cNvPr>
          <p:cNvSpPr/>
          <p:nvPr/>
        </p:nvSpPr>
        <p:spPr>
          <a:xfrm rot="10800000">
            <a:off x="-713500" y="9792645"/>
            <a:ext cx="19685262" cy="1234513"/>
          </a:xfrm>
          <a:custGeom>
            <a:avLst/>
            <a:gdLst/>
            <a:ahLst/>
            <a:cxnLst/>
            <a:rect l="l" t="t" r="r" b="b"/>
            <a:pathLst>
              <a:path w="19685262" h="1234513">
                <a:moveTo>
                  <a:pt x="0" y="0"/>
                </a:moveTo>
                <a:lnTo>
                  <a:pt x="19685262" y="0"/>
                </a:lnTo>
                <a:lnTo>
                  <a:pt x="19685262" y="1234513"/>
                </a:lnTo>
                <a:lnTo>
                  <a:pt x="0" y="12345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92" b="-114850"/>
            </a:stretch>
          </a:blipFill>
        </p:spPr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7C1FC1C8-7946-531F-54E3-81818ED4503C}"/>
              </a:ext>
            </a:extLst>
          </p:cNvPr>
          <p:cNvSpPr/>
          <p:nvPr/>
        </p:nvSpPr>
        <p:spPr>
          <a:xfrm>
            <a:off x="-692616" y="-740444"/>
            <a:ext cx="19685262" cy="1675814"/>
          </a:xfrm>
          <a:custGeom>
            <a:avLst/>
            <a:gdLst/>
            <a:ahLst/>
            <a:cxnLst/>
            <a:rect l="l" t="t" r="r" b="b"/>
            <a:pathLst>
              <a:path w="19685262" h="1675814">
                <a:moveTo>
                  <a:pt x="0" y="0"/>
                </a:moveTo>
                <a:lnTo>
                  <a:pt x="19685262" y="0"/>
                </a:lnTo>
                <a:lnTo>
                  <a:pt x="19685262" y="1675814"/>
                </a:lnTo>
                <a:lnTo>
                  <a:pt x="0" y="16758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36" b="-58273"/>
            </a:stretch>
          </a:blipFill>
        </p:spPr>
      </p:sp>
      <p:sp>
        <p:nvSpPr>
          <p:cNvPr id="42" name="Freeform 14">
            <a:extLst>
              <a:ext uri="{FF2B5EF4-FFF2-40B4-BE49-F238E27FC236}">
                <a16:creationId xmlns:a16="http://schemas.microsoft.com/office/drawing/2014/main" id="{E0C9F35E-DA33-8010-7321-C05F85F20D4A}"/>
              </a:ext>
            </a:extLst>
          </p:cNvPr>
          <p:cNvSpPr/>
          <p:nvPr/>
        </p:nvSpPr>
        <p:spPr>
          <a:xfrm>
            <a:off x="4438653" y="5269382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4"/>
                </a:lnTo>
                <a:lnTo>
                  <a:pt x="0" y="293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7">
            <a:extLst>
              <a:ext uri="{FF2B5EF4-FFF2-40B4-BE49-F238E27FC236}">
                <a16:creationId xmlns:a16="http://schemas.microsoft.com/office/drawing/2014/main" id="{B5F3DF2E-BEAF-2A8B-A44B-1230DAEA1FAF}"/>
              </a:ext>
            </a:extLst>
          </p:cNvPr>
          <p:cNvSpPr/>
          <p:nvPr/>
        </p:nvSpPr>
        <p:spPr>
          <a:xfrm>
            <a:off x="8263295" y="2966417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4" y="0"/>
                </a:lnTo>
                <a:lnTo>
                  <a:pt x="2404704" y="2939084"/>
                </a:lnTo>
                <a:lnTo>
                  <a:pt x="0" y="293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25">
            <a:extLst>
              <a:ext uri="{FF2B5EF4-FFF2-40B4-BE49-F238E27FC236}">
                <a16:creationId xmlns:a16="http://schemas.microsoft.com/office/drawing/2014/main" id="{71C8DC8B-6361-990C-E625-B6FCDDE214C2}"/>
              </a:ext>
            </a:extLst>
          </p:cNvPr>
          <p:cNvSpPr/>
          <p:nvPr/>
        </p:nvSpPr>
        <p:spPr>
          <a:xfrm>
            <a:off x="11887200" y="5176217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4"/>
                </a:lnTo>
                <a:lnTo>
                  <a:pt x="0" y="293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78EDE8B8-70E9-8B56-CE0D-1CE1148EA410}"/>
              </a:ext>
            </a:extLst>
          </p:cNvPr>
          <p:cNvSpPr/>
          <p:nvPr/>
        </p:nvSpPr>
        <p:spPr>
          <a:xfrm>
            <a:off x="759082" y="3042617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3"/>
                </a:lnTo>
                <a:lnTo>
                  <a:pt x="0" y="29390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7E688CFB-EDD5-F1E6-7643-0BDB8FFC64D8}"/>
              </a:ext>
            </a:extLst>
          </p:cNvPr>
          <p:cNvSpPr txBox="1"/>
          <p:nvPr/>
        </p:nvSpPr>
        <p:spPr>
          <a:xfrm>
            <a:off x="2971800" y="8203754"/>
            <a:ext cx="5752887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Faiza</a:t>
            </a:r>
            <a:r>
              <a:rPr lang="en-US" sz="3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Khandoker</a:t>
            </a:r>
            <a:r>
              <a:rPr lang="en-US" sz="3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Fama</a:t>
            </a:r>
            <a:endParaRPr lang="en-US" sz="3800" dirty="0">
              <a:solidFill>
                <a:srgbClr val="000000"/>
              </a:solidFill>
              <a:latin typeface="Quicksand Bold"/>
            </a:endParaRP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Quicksand Bold"/>
              </a:rPr>
              <a:t>ID:21225103338</a:t>
            </a:r>
          </a:p>
        </p:txBody>
      </p:sp>
      <p:sp>
        <p:nvSpPr>
          <p:cNvPr id="47" name="TextBox 29">
            <a:extLst>
              <a:ext uri="{FF2B5EF4-FFF2-40B4-BE49-F238E27FC236}">
                <a16:creationId xmlns:a16="http://schemas.microsoft.com/office/drawing/2014/main" id="{79BCB00C-0D0C-210C-8341-9D5061A1CF8A}"/>
              </a:ext>
            </a:extLst>
          </p:cNvPr>
          <p:cNvSpPr txBox="1"/>
          <p:nvPr/>
        </p:nvSpPr>
        <p:spPr>
          <a:xfrm>
            <a:off x="6918178" y="5894517"/>
            <a:ext cx="4969022" cy="1306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Md</a:t>
            </a:r>
            <a:r>
              <a:rPr lang="en-US" sz="3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Mehedi</a:t>
            </a:r>
            <a:r>
              <a:rPr lang="en-US" sz="3800" dirty="0">
                <a:solidFill>
                  <a:srgbClr val="000000"/>
                </a:solidFill>
                <a:latin typeface="Quicksand Bold"/>
              </a:rPr>
              <a:t> Hasan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Quicksand Bold"/>
              </a:rPr>
              <a:t>ID:21225103334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D30C93D1-437F-5AFE-1DB8-9A7DA0DE2109}"/>
              </a:ext>
            </a:extLst>
          </p:cNvPr>
          <p:cNvSpPr txBox="1"/>
          <p:nvPr/>
        </p:nvSpPr>
        <p:spPr>
          <a:xfrm>
            <a:off x="10668000" y="8198556"/>
            <a:ext cx="4969022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Jannatul</a:t>
            </a:r>
            <a:r>
              <a:rPr lang="en-US" sz="3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Ferdous</a:t>
            </a:r>
            <a:endParaRPr lang="en-US" sz="3800" dirty="0">
              <a:solidFill>
                <a:srgbClr val="000000"/>
              </a:solidFill>
              <a:latin typeface="Quicksand Bold"/>
            </a:endParaRP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Quicksand Bold"/>
              </a:rPr>
              <a:t>ID:21225103350</a:t>
            </a:r>
          </a:p>
        </p:txBody>
      </p:sp>
      <p:sp>
        <p:nvSpPr>
          <p:cNvPr id="49" name="TextBox 31">
            <a:extLst>
              <a:ext uri="{FF2B5EF4-FFF2-40B4-BE49-F238E27FC236}">
                <a16:creationId xmlns:a16="http://schemas.microsoft.com/office/drawing/2014/main" id="{510FFCF6-46C1-8768-1C80-CBFB8B758584}"/>
              </a:ext>
            </a:extLst>
          </p:cNvPr>
          <p:cNvSpPr txBox="1"/>
          <p:nvPr/>
        </p:nvSpPr>
        <p:spPr>
          <a:xfrm>
            <a:off x="-114214" y="5906799"/>
            <a:ext cx="4076614" cy="197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Mushfiqur</a:t>
            </a:r>
            <a:r>
              <a:rPr lang="en-US" sz="3800" dirty="0">
                <a:solidFill>
                  <a:srgbClr val="000000"/>
                </a:solidFill>
                <a:latin typeface="Quicksand Bold"/>
              </a:rPr>
              <a:t> Rahman </a:t>
            </a: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Pulok</a:t>
            </a:r>
            <a:endParaRPr lang="en-US" sz="3800" dirty="0">
              <a:solidFill>
                <a:srgbClr val="000000"/>
              </a:solidFill>
              <a:latin typeface="Quicksand Bold"/>
            </a:endParaRP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Quicksand Bold"/>
              </a:rPr>
              <a:t>ID:21225103525</a:t>
            </a: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E7335128-B001-E790-ECEA-A25EA33FB6DC}"/>
              </a:ext>
            </a:extLst>
          </p:cNvPr>
          <p:cNvSpPr txBox="1"/>
          <p:nvPr/>
        </p:nvSpPr>
        <p:spPr>
          <a:xfrm>
            <a:off x="14002740" y="6000080"/>
            <a:ext cx="4969022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Quicksand Bold"/>
              </a:rPr>
              <a:t>Abdullah Al 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Quicksand Bold"/>
              </a:rPr>
              <a:t>Hill </a:t>
            </a:r>
            <a:r>
              <a:rPr lang="en-US" sz="3800" dirty="0" err="1">
                <a:solidFill>
                  <a:srgbClr val="000000"/>
                </a:solidFill>
                <a:latin typeface="Quicksand Bold"/>
              </a:rPr>
              <a:t>Baki</a:t>
            </a:r>
            <a:endParaRPr lang="en-US" sz="3800" dirty="0">
              <a:solidFill>
                <a:srgbClr val="000000"/>
              </a:solidFill>
              <a:latin typeface="Quicksand Bold"/>
            </a:endParaRP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Quicksand Bold"/>
              </a:rPr>
              <a:t>ID:21225103341</a:t>
            </a: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852EAAEB-66FE-EC83-5C10-75F1E806F934}"/>
              </a:ext>
            </a:extLst>
          </p:cNvPr>
          <p:cNvGrpSpPr/>
          <p:nvPr/>
        </p:nvGrpSpPr>
        <p:grpSpPr>
          <a:xfrm>
            <a:off x="457199" y="475511"/>
            <a:ext cx="17373601" cy="2057795"/>
            <a:chOff x="0" y="0"/>
            <a:chExt cx="3660775" cy="355957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4307E82E-5B2E-A85F-9608-67D046CC655B}"/>
                </a:ext>
              </a:extLst>
            </p:cNvPr>
            <p:cNvSpPr/>
            <p:nvPr/>
          </p:nvSpPr>
          <p:spPr>
            <a:xfrm>
              <a:off x="48260" y="48260"/>
              <a:ext cx="3612515" cy="307697"/>
            </a:xfrm>
            <a:custGeom>
              <a:avLst/>
              <a:gdLst/>
              <a:ahLst/>
              <a:cxnLst/>
              <a:rect l="l" t="t" r="r" b="b"/>
              <a:pathLst>
                <a:path w="3612515" h="307697">
                  <a:moveTo>
                    <a:pt x="0" y="0"/>
                  </a:moveTo>
                  <a:lnTo>
                    <a:pt x="3612515" y="0"/>
                  </a:lnTo>
                  <a:lnTo>
                    <a:pt x="3612515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AAEA055-CF91-B7FB-45B5-39DF5847488A}"/>
                </a:ext>
              </a:extLst>
            </p:cNvPr>
            <p:cNvSpPr/>
            <p:nvPr/>
          </p:nvSpPr>
          <p:spPr>
            <a:xfrm>
              <a:off x="6350" y="6350"/>
              <a:ext cx="3612514" cy="307697"/>
            </a:xfrm>
            <a:custGeom>
              <a:avLst/>
              <a:gdLst/>
              <a:ahLst/>
              <a:cxnLst/>
              <a:rect l="l" t="t" r="r" b="b"/>
              <a:pathLst>
                <a:path w="3612514" h="307697">
                  <a:moveTo>
                    <a:pt x="0" y="0"/>
                  </a:moveTo>
                  <a:lnTo>
                    <a:pt x="3612514" y="0"/>
                  </a:lnTo>
                  <a:lnTo>
                    <a:pt x="3612514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77BBC1"/>
            </a:solidFill>
          </p:spPr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AEE0E5B7-3077-E619-1105-9A3D1C6C73AE}"/>
                </a:ext>
              </a:extLst>
            </p:cNvPr>
            <p:cNvSpPr/>
            <p:nvPr/>
          </p:nvSpPr>
          <p:spPr>
            <a:xfrm>
              <a:off x="0" y="0"/>
              <a:ext cx="3625214" cy="320397"/>
            </a:xfrm>
            <a:custGeom>
              <a:avLst/>
              <a:gdLst/>
              <a:ahLst/>
              <a:cxnLst/>
              <a:rect l="l" t="t" r="r" b="b"/>
              <a:pathLst>
                <a:path w="3625214" h="320397">
                  <a:moveTo>
                    <a:pt x="3625214" y="320397"/>
                  </a:moveTo>
                  <a:lnTo>
                    <a:pt x="0" y="320397"/>
                  </a:lnTo>
                  <a:lnTo>
                    <a:pt x="0" y="0"/>
                  </a:lnTo>
                  <a:lnTo>
                    <a:pt x="3625214" y="0"/>
                  </a:lnTo>
                  <a:lnTo>
                    <a:pt x="3625214" y="320397"/>
                  </a:lnTo>
                  <a:close/>
                  <a:moveTo>
                    <a:pt x="12700" y="307697"/>
                  </a:moveTo>
                  <a:lnTo>
                    <a:pt x="3612514" y="307697"/>
                  </a:lnTo>
                  <a:lnTo>
                    <a:pt x="3612514" y="12700"/>
                  </a:lnTo>
                  <a:lnTo>
                    <a:pt x="12700" y="12700"/>
                  </a:lnTo>
                  <a:lnTo>
                    <a:pt x="1270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5407CEB-13D9-033C-7368-5259D4335487}"/>
              </a:ext>
            </a:extLst>
          </p:cNvPr>
          <p:cNvSpPr txBox="1"/>
          <p:nvPr/>
        </p:nvSpPr>
        <p:spPr>
          <a:xfrm>
            <a:off x="3642731" y="519761"/>
            <a:ext cx="1097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ublic Sans Bold" panose="020B0604020202020204" charset="0"/>
              </a:rPr>
              <a:t>Bangladesh University of Business and Technology</a:t>
            </a:r>
          </a:p>
          <a:p>
            <a:pPr algn="ctr"/>
            <a:r>
              <a:rPr lang="en-US" sz="2800" dirty="0">
                <a:latin typeface="Public Sans Bold" panose="020B0604020202020204" charset="0"/>
              </a:rPr>
              <a:t>Department of CSE</a:t>
            </a:r>
          </a:p>
          <a:p>
            <a:pPr algn="ctr"/>
            <a:r>
              <a:rPr lang="en-US" sz="2800" dirty="0">
                <a:latin typeface="Public Sans Bold" panose="020B0604020202020204" charset="0"/>
              </a:rPr>
              <a:t>Intake-49</a:t>
            </a:r>
          </a:p>
          <a:p>
            <a:pPr algn="ctr"/>
            <a:r>
              <a:rPr lang="en-US" sz="2800" dirty="0">
                <a:latin typeface="Public Sans Bold" panose="020B0604020202020204" charset="0"/>
              </a:rPr>
              <a:t>Section-08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45044CC-07F5-0386-9ABF-DD20E0ACDF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8072485"/>
            <a:ext cx="1347543" cy="17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6721" y="5143500"/>
            <a:ext cx="6814982" cy="4609406"/>
          </a:xfrm>
          <a:custGeom>
            <a:avLst/>
            <a:gdLst/>
            <a:ahLst/>
            <a:cxnLst/>
            <a:rect l="l" t="t" r="r" b="b"/>
            <a:pathLst>
              <a:path w="6814982" h="4609406">
                <a:moveTo>
                  <a:pt x="0" y="0"/>
                </a:moveTo>
                <a:lnTo>
                  <a:pt x="6814982" y="0"/>
                </a:lnTo>
                <a:lnTo>
                  <a:pt x="6814982" y="4609406"/>
                </a:lnTo>
                <a:lnTo>
                  <a:pt x="0" y="460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132455">
            <a:off x="6567577" y="2284193"/>
            <a:ext cx="9973392" cy="4691693"/>
            <a:chOff x="0" y="0"/>
            <a:chExt cx="1530658" cy="5754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0658" cy="575473"/>
            </a:xfrm>
            <a:custGeom>
              <a:avLst/>
              <a:gdLst/>
              <a:ahLst/>
              <a:cxnLst/>
              <a:rect l="l" t="t" r="r" b="b"/>
              <a:pathLst>
                <a:path w="1530658" h="575473">
                  <a:moveTo>
                    <a:pt x="0" y="0"/>
                  </a:moveTo>
                  <a:lnTo>
                    <a:pt x="1530658" y="0"/>
                  </a:lnTo>
                  <a:lnTo>
                    <a:pt x="1530658" y="575473"/>
                  </a:lnTo>
                  <a:lnTo>
                    <a:pt x="0" y="57547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 rot="-82310">
            <a:off x="3696103" y="916090"/>
            <a:ext cx="1090782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1B1A1E"/>
                </a:solidFill>
                <a:latin typeface="Fredoka One"/>
              </a:rPr>
              <a:t>Let's Talk About</a:t>
            </a:r>
          </a:p>
        </p:txBody>
      </p:sp>
      <p:sp>
        <p:nvSpPr>
          <p:cNvPr id="14" name="TextBox 14"/>
          <p:cNvSpPr txBox="1"/>
          <p:nvPr/>
        </p:nvSpPr>
        <p:spPr>
          <a:xfrm rot="-123872">
            <a:off x="7663376" y="6998816"/>
            <a:ext cx="8267231" cy="203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Quicksand Bold"/>
              </a:rPr>
              <a:t>"Saving Lives, One Drop at a Time: Empowering Care through Blood Bank Management System."</a:t>
            </a:r>
          </a:p>
        </p:txBody>
      </p:sp>
      <p:sp>
        <p:nvSpPr>
          <p:cNvPr id="12" name="Freeform 6"/>
          <p:cNvSpPr/>
          <p:nvPr/>
        </p:nvSpPr>
        <p:spPr>
          <a:xfrm rot="-10800000">
            <a:off x="-698632" y="8367242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17" name="Picture 16"/>
          <p:cNvPicPr/>
          <p:nvPr/>
        </p:nvPicPr>
        <p:blipFill rotWithShape="1">
          <a:blip r:embed="rId5"/>
          <a:srcRect l="27569" t="31594" r="53190" b="35160"/>
          <a:stretch/>
        </p:blipFill>
        <p:spPr bwMode="auto">
          <a:xfrm rot="21400430">
            <a:off x="9143999" y="2753822"/>
            <a:ext cx="4095544" cy="3760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2616" y="-740444"/>
            <a:ext cx="19685262" cy="1555958"/>
          </a:xfrm>
          <a:custGeom>
            <a:avLst/>
            <a:gdLst/>
            <a:ahLst/>
            <a:cxnLst/>
            <a:rect l="l" t="t" r="r" b="b"/>
            <a:pathLst>
              <a:path w="19685262" h="1555958">
                <a:moveTo>
                  <a:pt x="0" y="0"/>
                </a:moveTo>
                <a:lnTo>
                  <a:pt x="19685262" y="0"/>
                </a:lnTo>
                <a:lnTo>
                  <a:pt x="19685262" y="1555958"/>
                </a:lnTo>
                <a:lnTo>
                  <a:pt x="0" y="1555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0" b="-70464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713500" y="8382110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13500" y="-182953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" b="-276"/>
            </a:stretch>
          </a:blipFill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2F6D8823-B754-59F8-A1E6-CFC6725A74B6}"/>
              </a:ext>
            </a:extLst>
          </p:cNvPr>
          <p:cNvGrpSpPr/>
          <p:nvPr/>
        </p:nvGrpSpPr>
        <p:grpSpPr>
          <a:xfrm>
            <a:off x="685800" y="650373"/>
            <a:ext cx="15621000" cy="8717225"/>
            <a:chOff x="0" y="0"/>
            <a:chExt cx="3454802" cy="188163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F021D5A-06F8-8FB4-D514-F01C962AEA44}"/>
                </a:ext>
              </a:extLst>
            </p:cNvPr>
            <p:cNvSpPr/>
            <p:nvPr/>
          </p:nvSpPr>
          <p:spPr>
            <a:xfrm>
              <a:off x="48260" y="48260"/>
              <a:ext cx="3406542" cy="1833377"/>
            </a:xfrm>
            <a:custGeom>
              <a:avLst/>
              <a:gdLst/>
              <a:ahLst/>
              <a:cxnLst/>
              <a:rect l="l" t="t" r="r" b="b"/>
              <a:pathLst>
                <a:path w="3406542" h="1833377">
                  <a:moveTo>
                    <a:pt x="0" y="0"/>
                  </a:moveTo>
                  <a:lnTo>
                    <a:pt x="3406542" y="0"/>
                  </a:lnTo>
                  <a:lnTo>
                    <a:pt x="340654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C8D9B69-F6B6-F2FF-6218-E7E7DA58A876}"/>
                </a:ext>
              </a:extLst>
            </p:cNvPr>
            <p:cNvSpPr/>
            <p:nvPr/>
          </p:nvSpPr>
          <p:spPr>
            <a:xfrm>
              <a:off x="6350" y="6350"/>
              <a:ext cx="3406542" cy="1833376"/>
            </a:xfrm>
            <a:custGeom>
              <a:avLst/>
              <a:gdLst/>
              <a:ahLst/>
              <a:cxnLst/>
              <a:rect l="l" t="t" r="r" b="b"/>
              <a:pathLst>
                <a:path w="3406542" h="1833376">
                  <a:moveTo>
                    <a:pt x="0" y="0"/>
                  </a:moveTo>
                  <a:lnTo>
                    <a:pt x="3406542" y="0"/>
                  </a:lnTo>
                  <a:lnTo>
                    <a:pt x="340654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6657975-DCCD-5ED4-D46E-81382D1BBC5E}"/>
                </a:ext>
              </a:extLst>
            </p:cNvPr>
            <p:cNvSpPr/>
            <p:nvPr/>
          </p:nvSpPr>
          <p:spPr>
            <a:xfrm>
              <a:off x="0" y="0"/>
              <a:ext cx="3419242" cy="1846076"/>
            </a:xfrm>
            <a:custGeom>
              <a:avLst/>
              <a:gdLst/>
              <a:ahLst/>
              <a:cxnLst/>
              <a:rect l="l" t="t" r="r" b="b"/>
              <a:pathLst>
                <a:path w="3419242" h="1846076">
                  <a:moveTo>
                    <a:pt x="341924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3419242" y="0"/>
                  </a:lnTo>
                  <a:lnTo>
                    <a:pt x="3419242" y="1846076"/>
                  </a:lnTo>
                  <a:close/>
                  <a:moveTo>
                    <a:pt x="12700" y="1833376"/>
                  </a:moveTo>
                  <a:lnTo>
                    <a:pt x="3406542" y="1833376"/>
                  </a:lnTo>
                  <a:lnTo>
                    <a:pt x="340654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C9C1F4-F207-287E-C615-F4AF0D298AA0}"/>
              </a:ext>
            </a:extLst>
          </p:cNvPr>
          <p:cNvSpPr txBox="1"/>
          <p:nvPr/>
        </p:nvSpPr>
        <p:spPr>
          <a:xfrm>
            <a:off x="4966525" y="656732"/>
            <a:ext cx="6586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/>
              <a:t>Content </a:t>
            </a:r>
            <a:endParaRPr lang="en-US" sz="8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83E90-853B-A3D2-61B9-516EEA26C9B3}"/>
              </a:ext>
            </a:extLst>
          </p:cNvPr>
          <p:cNvSpPr txBox="1"/>
          <p:nvPr/>
        </p:nvSpPr>
        <p:spPr>
          <a:xfrm>
            <a:off x="2254694" y="2161528"/>
            <a:ext cx="586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ublic Sans Bold" panose="020B0604020202020204" charset="0"/>
              </a:rPr>
              <a:t>I</a:t>
            </a:r>
            <a:r>
              <a:rPr lang="en-US" sz="2800" dirty="0" err="1">
                <a:latin typeface="Public Sans Bold" panose="020B0604020202020204" charset="0"/>
              </a:rPr>
              <a:t>ntroduction</a:t>
            </a:r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24" name="Freeform 26">
            <a:extLst>
              <a:ext uri="{FF2B5EF4-FFF2-40B4-BE49-F238E27FC236}">
                <a16:creationId xmlns:a16="http://schemas.microsoft.com/office/drawing/2014/main" id="{459B5FDD-8912-EDFD-1F8E-FBDEF7B90D68}"/>
              </a:ext>
            </a:extLst>
          </p:cNvPr>
          <p:cNvSpPr/>
          <p:nvPr/>
        </p:nvSpPr>
        <p:spPr>
          <a:xfrm>
            <a:off x="1364487" y="2107667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230578"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845BC-BF17-84FD-686F-238D139CDA03}"/>
              </a:ext>
            </a:extLst>
          </p:cNvPr>
          <p:cNvSpPr txBox="1"/>
          <p:nvPr/>
        </p:nvSpPr>
        <p:spPr>
          <a:xfrm>
            <a:off x="2247748" y="2963862"/>
            <a:ext cx="586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ublic Sans Bold" panose="020B0604020202020204" charset="0"/>
              </a:rPr>
              <a:t>Motivation</a:t>
            </a:r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8726C874-E644-02BD-CF55-D54E6395BF50}"/>
              </a:ext>
            </a:extLst>
          </p:cNvPr>
          <p:cNvSpPr/>
          <p:nvPr/>
        </p:nvSpPr>
        <p:spPr>
          <a:xfrm>
            <a:off x="1357541" y="2910001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230578"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78339-6606-E99A-0967-AE6CE9E6965C}"/>
              </a:ext>
            </a:extLst>
          </p:cNvPr>
          <p:cNvSpPr txBox="1"/>
          <p:nvPr/>
        </p:nvSpPr>
        <p:spPr>
          <a:xfrm>
            <a:off x="2209980" y="3751634"/>
            <a:ext cx="586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ublic Sans Bold" panose="020B0604020202020204" charset="0"/>
              </a:rPr>
              <a:t>Objectives</a:t>
            </a:r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75B29A32-68E1-3A7C-94D9-28C48AC39936}"/>
              </a:ext>
            </a:extLst>
          </p:cNvPr>
          <p:cNvSpPr/>
          <p:nvPr/>
        </p:nvSpPr>
        <p:spPr>
          <a:xfrm>
            <a:off x="1319773" y="3697773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230578"/>
            </a:stretch>
          </a:blip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25A837-4332-1E76-9BD4-DB34BE43FA60}"/>
              </a:ext>
            </a:extLst>
          </p:cNvPr>
          <p:cNvSpPr txBox="1"/>
          <p:nvPr/>
        </p:nvSpPr>
        <p:spPr>
          <a:xfrm>
            <a:off x="2209980" y="4478756"/>
            <a:ext cx="586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ublic Sans Bold" panose="020B0604020202020204" charset="0"/>
              </a:rPr>
              <a:t>Features</a:t>
            </a:r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68D2A96F-09D7-4D68-CD1D-A730124E2E0A}"/>
              </a:ext>
            </a:extLst>
          </p:cNvPr>
          <p:cNvSpPr/>
          <p:nvPr/>
        </p:nvSpPr>
        <p:spPr>
          <a:xfrm>
            <a:off x="1319773" y="4424895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230578"/>
            </a:stretch>
          </a:blipFill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DB2E70-B73D-325B-D9B1-F4CC93F56023}"/>
              </a:ext>
            </a:extLst>
          </p:cNvPr>
          <p:cNvSpPr txBox="1"/>
          <p:nvPr/>
        </p:nvSpPr>
        <p:spPr>
          <a:xfrm>
            <a:off x="2209980" y="5255117"/>
            <a:ext cx="586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ublic Sans Bold" panose="020B0604020202020204" charset="0"/>
              </a:rPr>
              <a:t>Interface</a:t>
            </a:r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6B0DAB0F-86F5-B796-5536-1B7F84D50EE3}"/>
              </a:ext>
            </a:extLst>
          </p:cNvPr>
          <p:cNvSpPr/>
          <p:nvPr/>
        </p:nvSpPr>
        <p:spPr>
          <a:xfrm>
            <a:off x="1319773" y="5201256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230578"/>
            </a:stretch>
          </a:blipFill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3F4696-A318-E47B-03AD-E9E36344D82F}"/>
              </a:ext>
            </a:extLst>
          </p:cNvPr>
          <p:cNvSpPr txBox="1"/>
          <p:nvPr/>
        </p:nvSpPr>
        <p:spPr>
          <a:xfrm>
            <a:off x="2234100" y="6004453"/>
            <a:ext cx="586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ublic Sans Bold" panose="020B0604020202020204" charset="0"/>
              </a:rPr>
              <a:t>Limitations</a:t>
            </a:r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36" name="Freeform 26">
            <a:extLst>
              <a:ext uri="{FF2B5EF4-FFF2-40B4-BE49-F238E27FC236}">
                <a16:creationId xmlns:a16="http://schemas.microsoft.com/office/drawing/2014/main" id="{9810FC51-55EE-4775-1CCF-35231BDC5BFF}"/>
              </a:ext>
            </a:extLst>
          </p:cNvPr>
          <p:cNvSpPr/>
          <p:nvPr/>
        </p:nvSpPr>
        <p:spPr>
          <a:xfrm>
            <a:off x="1343893" y="5950592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230578"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55F445-F0FE-4872-23AE-131D6C0A8E7C}"/>
              </a:ext>
            </a:extLst>
          </p:cNvPr>
          <p:cNvSpPr txBox="1"/>
          <p:nvPr/>
        </p:nvSpPr>
        <p:spPr>
          <a:xfrm>
            <a:off x="2247748" y="6811867"/>
            <a:ext cx="586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ublic Sans Bold" panose="020B0604020202020204" charset="0"/>
              </a:rPr>
              <a:t>Future Works</a:t>
            </a:r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38" name="Freeform 26">
            <a:extLst>
              <a:ext uri="{FF2B5EF4-FFF2-40B4-BE49-F238E27FC236}">
                <a16:creationId xmlns:a16="http://schemas.microsoft.com/office/drawing/2014/main" id="{8365709E-324E-C4B6-C8C5-B5C90B469A7E}"/>
              </a:ext>
            </a:extLst>
          </p:cNvPr>
          <p:cNvSpPr/>
          <p:nvPr/>
        </p:nvSpPr>
        <p:spPr>
          <a:xfrm>
            <a:off x="1357541" y="6758006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230578"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AA6E32-EE84-95CB-6EDD-4231747E116E}"/>
              </a:ext>
            </a:extLst>
          </p:cNvPr>
          <p:cNvSpPr txBox="1"/>
          <p:nvPr/>
        </p:nvSpPr>
        <p:spPr>
          <a:xfrm>
            <a:off x="2247748" y="7574759"/>
            <a:ext cx="586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ublic Sans Bold" panose="020B0604020202020204" charset="0"/>
              </a:rPr>
              <a:t>Conclusion</a:t>
            </a:r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40" name="Freeform 26">
            <a:extLst>
              <a:ext uri="{FF2B5EF4-FFF2-40B4-BE49-F238E27FC236}">
                <a16:creationId xmlns:a16="http://schemas.microsoft.com/office/drawing/2014/main" id="{B1C975F5-EEFD-9265-DA20-5FBF9E40E3E0}"/>
              </a:ext>
            </a:extLst>
          </p:cNvPr>
          <p:cNvSpPr/>
          <p:nvPr/>
        </p:nvSpPr>
        <p:spPr>
          <a:xfrm>
            <a:off x="1357541" y="7520898"/>
            <a:ext cx="777499" cy="638636"/>
          </a:xfrm>
          <a:custGeom>
            <a:avLst/>
            <a:gdLst/>
            <a:ahLst/>
            <a:cxnLst/>
            <a:rect l="l" t="t" r="r" b="b"/>
            <a:pathLst>
              <a:path w="1026735" h="1026735">
                <a:moveTo>
                  <a:pt x="0" y="0"/>
                </a:moveTo>
                <a:lnTo>
                  <a:pt x="1026735" y="0"/>
                </a:lnTo>
                <a:lnTo>
                  <a:pt x="1026735" y="1026735"/>
                </a:lnTo>
                <a:lnTo>
                  <a:pt x="0" y="10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230578"/>
            </a:stretch>
          </a:blipFill>
        </p:spPr>
      </p:sp>
    </p:spTree>
    <p:extLst>
      <p:ext uri="{BB962C8B-B14F-4D97-AF65-F5344CB8AC3E}">
        <p14:creationId xmlns:p14="http://schemas.microsoft.com/office/powerpoint/2010/main" val="38322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16290" y="6374636"/>
            <a:ext cx="6267555" cy="4261937"/>
          </a:xfrm>
          <a:custGeom>
            <a:avLst/>
            <a:gdLst/>
            <a:ahLst/>
            <a:cxnLst/>
            <a:rect l="l" t="t" r="r" b="b"/>
            <a:pathLst>
              <a:path w="6267555" h="4261937">
                <a:moveTo>
                  <a:pt x="0" y="0"/>
                </a:moveTo>
                <a:lnTo>
                  <a:pt x="6267555" y="0"/>
                </a:lnTo>
                <a:lnTo>
                  <a:pt x="6267555" y="4261937"/>
                </a:lnTo>
                <a:lnTo>
                  <a:pt x="0" y="4261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480184" y="1510772"/>
            <a:ext cx="11158551" cy="6077436"/>
            <a:chOff x="0" y="0"/>
            <a:chExt cx="3454802" cy="1881636"/>
          </a:xfrm>
        </p:grpSpPr>
        <p:sp>
          <p:nvSpPr>
            <p:cNvPr id="12" name="Freeform 12"/>
            <p:cNvSpPr/>
            <p:nvPr/>
          </p:nvSpPr>
          <p:spPr>
            <a:xfrm>
              <a:off x="48260" y="48260"/>
              <a:ext cx="3406542" cy="1833377"/>
            </a:xfrm>
            <a:custGeom>
              <a:avLst/>
              <a:gdLst/>
              <a:ahLst/>
              <a:cxnLst/>
              <a:rect l="l" t="t" r="r" b="b"/>
              <a:pathLst>
                <a:path w="3406542" h="1833377">
                  <a:moveTo>
                    <a:pt x="0" y="0"/>
                  </a:moveTo>
                  <a:lnTo>
                    <a:pt x="3406542" y="0"/>
                  </a:lnTo>
                  <a:lnTo>
                    <a:pt x="340654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" y="6350"/>
              <a:ext cx="3406542" cy="1833376"/>
            </a:xfrm>
            <a:custGeom>
              <a:avLst/>
              <a:gdLst/>
              <a:ahLst/>
              <a:cxnLst/>
              <a:rect l="l" t="t" r="r" b="b"/>
              <a:pathLst>
                <a:path w="3406542" h="1833376">
                  <a:moveTo>
                    <a:pt x="0" y="0"/>
                  </a:moveTo>
                  <a:lnTo>
                    <a:pt x="3406542" y="0"/>
                  </a:lnTo>
                  <a:lnTo>
                    <a:pt x="340654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419242" cy="1846076"/>
            </a:xfrm>
            <a:custGeom>
              <a:avLst/>
              <a:gdLst/>
              <a:ahLst/>
              <a:cxnLst/>
              <a:rect l="l" t="t" r="r" b="b"/>
              <a:pathLst>
                <a:path w="3419242" h="1846076">
                  <a:moveTo>
                    <a:pt x="341924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3419242" y="0"/>
                  </a:lnTo>
                  <a:lnTo>
                    <a:pt x="3419242" y="1846076"/>
                  </a:lnTo>
                  <a:close/>
                  <a:moveTo>
                    <a:pt x="12700" y="1833376"/>
                  </a:moveTo>
                  <a:lnTo>
                    <a:pt x="3406542" y="1833376"/>
                  </a:lnTo>
                  <a:lnTo>
                    <a:pt x="340654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411647" y="1510772"/>
            <a:ext cx="892353" cy="6077436"/>
            <a:chOff x="0" y="0"/>
            <a:chExt cx="276282" cy="1881636"/>
          </a:xfrm>
        </p:grpSpPr>
        <p:sp>
          <p:nvSpPr>
            <p:cNvPr id="16" name="Freeform 16"/>
            <p:cNvSpPr/>
            <p:nvPr/>
          </p:nvSpPr>
          <p:spPr>
            <a:xfrm>
              <a:off x="48260" y="48260"/>
              <a:ext cx="228022" cy="1833377"/>
            </a:xfrm>
            <a:custGeom>
              <a:avLst/>
              <a:gdLst/>
              <a:ahLst/>
              <a:cxnLst/>
              <a:rect l="l" t="t" r="r" b="b"/>
              <a:pathLst>
                <a:path w="228022" h="1833377">
                  <a:moveTo>
                    <a:pt x="0" y="0"/>
                  </a:moveTo>
                  <a:lnTo>
                    <a:pt x="228022" y="0"/>
                  </a:lnTo>
                  <a:lnTo>
                    <a:pt x="22802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" y="6350"/>
              <a:ext cx="228022" cy="1833376"/>
            </a:xfrm>
            <a:custGeom>
              <a:avLst/>
              <a:gdLst/>
              <a:ahLst/>
              <a:cxnLst/>
              <a:rect l="l" t="t" r="r" b="b"/>
              <a:pathLst>
                <a:path w="228022" h="1833376">
                  <a:moveTo>
                    <a:pt x="0" y="0"/>
                  </a:moveTo>
                  <a:lnTo>
                    <a:pt x="228022" y="0"/>
                  </a:lnTo>
                  <a:lnTo>
                    <a:pt x="22802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40722" cy="1846076"/>
            </a:xfrm>
            <a:custGeom>
              <a:avLst/>
              <a:gdLst/>
              <a:ahLst/>
              <a:cxnLst/>
              <a:rect l="l" t="t" r="r" b="b"/>
              <a:pathLst>
                <a:path w="240722" h="1846076">
                  <a:moveTo>
                    <a:pt x="24072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1846076"/>
                  </a:lnTo>
                  <a:close/>
                  <a:moveTo>
                    <a:pt x="12700" y="1833376"/>
                  </a:moveTo>
                  <a:lnTo>
                    <a:pt x="228022" y="1833376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411647" y="2538789"/>
            <a:ext cx="892353" cy="2057825"/>
            <a:chOff x="0" y="0"/>
            <a:chExt cx="276282" cy="637124"/>
          </a:xfrm>
        </p:grpSpPr>
        <p:sp>
          <p:nvSpPr>
            <p:cNvPr id="20" name="Freeform 20"/>
            <p:cNvSpPr/>
            <p:nvPr/>
          </p:nvSpPr>
          <p:spPr>
            <a:xfrm>
              <a:off x="48260" y="4826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6350" y="635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D3CDC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40722" cy="601564"/>
            </a:xfrm>
            <a:custGeom>
              <a:avLst/>
              <a:gdLst/>
              <a:ahLst/>
              <a:cxnLst/>
              <a:rect l="l" t="t" r="r" b="b"/>
              <a:pathLst>
                <a:path w="240722" h="601564">
                  <a:moveTo>
                    <a:pt x="240722" y="601564"/>
                  </a:moveTo>
                  <a:lnTo>
                    <a:pt x="0" y="601564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601564"/>
                  </a:lnTo>
                  <a:close/>
                  <a:moveTo>
                    <a:pt x="12700" y="588864"/>
                  </a:moveTo>
                  <a:lnTo>
                    <a:pt x="228022" y="588864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5111815" y="4851577"/>
            <a:ext cx="3053036" cy="2736630"/>
          </a:xfrm>
          <a:custGeom>
            <a:avLst/>
            <a:gdLst/>
            <a:ahLst/>
            <a:cxnLst/>
            <a:rect l="l" t="t" r="r" b="b"/>
            <a:pathLst>
              <a:path w="3053036" h="2736630">
                <a:moveTo>
                  <a:pt x="0" y="0"/>
                </a:moveTo>
                <a:lnTo>
                  <a:pt x="3053036" y="0"/>
                </a:lnTo>
                <a:lnTo>
                  <a:pt x="3053036" y="2736630"/>
                </a:lnTo>
                <a:lnTo>
                  <a:pt x="0" y="2736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243912" y="4586288"/>
            <a:ext cx="963109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0"/>
              </a:lnSpc>
            </a:pPr>
            <a:r>
              <a:rPr lang="en-US" sz="7100">
                <a:solidFill>
                  <a:srgbClr val="FFF1E4"/>
                </a:solidFill>
                <a:latin typeface="Public Sans Bold"/>
              </a:rPr>
              <a:t>What is                 then?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68762" y="2559299"/>
            <a:ext cx="86062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3200" b="1" dirty="0"/>
              <a:t>A software application designed to efficiently manage the operations of a blood bank or blood donation center. 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b="1" dirty="0"/>
              <a:t>streamline and automate various tasks related to blood donation and distribution.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b="1" dirty="0"/>
              <a:t>ensures the availability of safe and compatible blood products for patients in need.</a:t>
            </a:r>
          </a:p>
        </p:txBody>
      </p:sp>
      <p:sp>
        <p:nvSpPr>
          <p:cNvPr id="26" name="Freeform 6"/>
          <p:cNvSpPr/>
          <p:nvPr/>
        </p:nvSpPr>
        <p:spPr>
          <a:xfrm rot="-10800000">
            <a:off x="-698632" y="8367242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sp>
        <p:nvSpPr>
          <p:cNvPr id="4" name="Oval Callout 3"/>
          <p:cNvSpPr/>
          <p:nvPr/>
        </p:nvSpPr>
        <p:spPr>
          <a:xfrm>
            <a:off x="2059884" y="3856363"/>
            <a:ext cx="3657600" cy="2450592"/>
          </a:xfrm>
          <a:prstGeom prst="wedgeEllipseCallout">
            <a:avLst/>
          </a:prstGeom>
          <a:solidFill>
            <a:srgbClr val="D3C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Need Blood?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534" y="2552777"/>
            <a:ext cx="782128" cy="78212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905" y="3507014"/>
            <a:ext cx="782128" cy="78212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93" y="9013540"/>
            <a:ext cx="782128" cy="782128"/>
          </a:xfrm>
          <a:prstGeom prst="rect">
            <a:avLst/>
          </a:prstGeom>
        </p:spPr>
      </p:pic>
      <p:pic>
        <p:nvPicPr>
          <p:cNvPr id="31" name="Picture 2" descr="https://o.remove.bg/downloads/cd60a74d-9aa4-47c2-9c5e-c5452bd45851/IQKrrYI3nqo0i9PNqO7W-removebg-previe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4629">
            <a:off x="8103294" y="6894284"/>
            <a:ext cx="4937179" cy="2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grpSp>
        <p:nvGrpSpPr>
          <p:cNvPr id="30" name="Group 8"/>
          <p:cNvGrpSpPr/>
          <p:nvPr/>
        </p:nvGrpSpPr>
        <p:grpSpPr>
          <a:xfrm>
            <a:off x="4572000" y="1665412"/>
            <a:ext cx="10735475" cy="811349"/>
            <a:chOff x="0" y="0"/>
            <a:chExt cx="3660775" cy="355957"/>
          </a:xfrm>
        </p:grpSpPr>
        <p:sp>
          <p:nvSpPr>
            <p:cNvPr id="33" name="Freeform 9"/>
            <p:cNvSpPr/>
            <p:nvPr/>
          </p:nvSpPr>
          <p:spPr>
            <a:xfrm>
              <a:off x="48260" y="48260"/>
              <a:ext cx="3612515" cy="307697"/>
            </a:xfrm>
            <a:custGeom>
              <a:avLst/>
              <a:gdLst/>
              <a:ahLst/>
              <a:cxnLst/>
              <a:rect l="l" t="t" r="r" b="b"/>
              <a:pathLst>
                <a:path w="3612515" h="307697">
                  <a:moveTo>
                    <a:pt x="0" y="0"/>
                  </a:moveTo>
                  <a:lnTo>
                    <a:pt x="3612515" y="0"/>
                  </a:lnTo>
                  <a:lnTo>
                    <a:pt x="3612515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34" name="Freeform 10"/>
            <p:cNvSpPr/>
            <p:nvPr/>
          </p:nvSpPr>
          <p:spPr>
            <a:xfrm>
              <a:off x="6350" y="6350"/>
              <a:ext cx="3612514" cy="307697"/>
            </a:xfrm>
            <a:custGeom>
              <a:avLst/>
              <a:gdLst/>
              <a:ahLst/>
              <a:cxnLst/>
              <a:rect l="l" t="t" r="r" b="b"/>
              <a:pathLst>
                <a:path w="3612514" h="307697">
                  <a:moveTo>
                    <a:pt x="0" y="0"/>
                  </a:moveTo>
                  <a:lnTo>
                    <a:pt x="3612514" y="0"/>
                  </a:lnTo>
                  <a:lnTo>
                    <a:pt x="3612514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77BBC1"/>
            </a:solidFill>
          </p:spPr>
        </p:sp>
        <p:sp>
          <p:nvSpPr>
            <p:cNvPr id="35" name="Freeform 11"/>
            <p:cNvSpPr/>
            <p:nvPr/>
          </p:nvSpPr>
          <p:spPr>
            <a:xfrm>
              <a:off x="0" y="0"/>
              <a:ext cx="3625214" cy="320397"/>
            </a:xfrm>
            <a:custGeom>
              <a:avLst/>
              <a:gdLst/>
              <a:ahLst/>
              <a:cxnLst/>
              <a:rect l="l" t="t" r="r" b="b"/>
              <a:pathLst>
                <a:path w="3625214" h="320397">
                  <a:moveTo>
                    <a:pt x="3625214" y="320397"/>
                  </a:moveTo>
                  <a:lnTo>
                    <a:pt x="0" y="320397"/>
                  </a:lnTo>
                  <a:lnTo>
                    <a:pt x="0" y="0"/>
                  </a:lnTo>
                  <a:lnTo>
                    <a:pt x="3625214" y="0"/>
                  </a:lnTo>
                  <a:lnTo>
                    <a:pt x="3625214" y="320397"/>
                  </a:lnTo>
                  <a:close/>
                  <a:moveTo>
                    <a:pt x="12700" y="307697"/>
                  </a:moveTo>
                  <a:lnTo>
                    <a:pt x="3612514" y="307697"/>
                  </a:lnTo>
                  <a:lnTo>
                    <a:pt x="3612514" y="12700"/>
                  </a:lnTo>
                  <a:lnTo>
                    <a:pt x="12700" y="12700"/>
                  </a:lnTo>
                  <a:lnTo>
                    <a:pt x="1270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36" name="TextBox 35"/>
          <p:cNvSpPr txBox="1"/>
          <p:nvPr/>
        </p:nvSpPr>
        <p:spPr>
          <a:xfrm>
            <a:off x="8554638" y="1554659"/>
            <a:ext cx="6210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Introduction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635526" y="1028700"/>
            <a:ext cx="13097658" cy="7678353"/>
            <a:chOff x="0" y="0"/>
            <a:chExt cx="4055169" cy="2377297"/>
          </a:xfrm>
        </p:grpSpPr>
        <p:sp>
          <p:nvSpPr>
            <p:cNvPr id="8" name="Freeform 8"/>
            <p:cNvSpPr/>
            <p:nvPr/>
          </p:nvSpPr>
          <p:spPr>
            <a:xfrm>
              <a:off x="48260" y="48260"/>
              <a:ext cx="4006910" cy="2329037"/>
            </a:xfrm>
            <a:custGeom>
              <a:avLst/>
              <a:gdLst/>
              <a:ahLst/>
              <a:cxnLst/>
              <a:rect l="l" t="t" r="r" b="b"/>
              <a:pathLst>
                <a:path w="4006910" h="2329037">
                  <a:moveTo>
                    <a:pt x="0" y="0"/>
                  </a:moveTo>
                  <a:lnTo>
                    <a:pt x="4006910" y="0"/>
                  </a:lnTo>
                  <a:lnTo>
                    <a:pt x="4006910" y="2329037"/>
                  </a:lnTo>
                  <a:lnTo>
                    <a:pt x="0" y="232903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" y="6350"/>
              <a:ext cx="4006909" cy="2329037"/>
            </a:xfrm>
            <a:custGeom>
              <a:avLst/>
              <a:gdLst/>
              <a:ahLst/>
              <a:cxnLst/>
              <a:rect l="l" t="t" r="r" b="b"/>
              <a:pathLst>
                <a:path w="4006909" h="2329037">
                  <a:moveTo>
                    <a:pt x="0" y="0"/>
                  </a:moveTo>
                  <a:lnTo>
                    <a:pt x="4006909" y="0"/>
                  </a:lnTo>
                  <a:lnTo>
                    <a:pt x="4006909" y="2329037"/>
                  </a:lnTo>
                  <a:lnTo>
                    <a:pt x="0" y="2329037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4019609" cy="2341737"/>
            </a:xfrm>
            <a:custGeom>
              <a:avLst/>
              <a:gdLst/>
              <a:ahLst/>
              <a:cxnLst/>
              <a:rect l="l" t="t" r="r" b="b"/>
              <a:pathLst>
                <a:path w="4019609" h="2341737">
                  <a:moveTo>
                    <a:pt x="4019609" y="2341737"/>
                  </a:moveTo>
                  <a:lnTo>
                    <a:pt x="0" y="2341737"/>
                  </a:lnTo>
                  <a:lnTo>
                    <a:pt x="0" y="0"/>
                  </a:lnTo>
                  <a:lnTo>
                    <a:pt x="4019609" y="0"/>
                  </a:lnTo>
                  <a:lnTo>
                    <a:pt x="4019609" y="2341737"/>
                  </a:lnTo>
                  <a:close/>
                  <a:moveTo>
                    <a:pt x="12700" y="2329037"/>
                  </a:moveTo>
                  <a:lnTo>
                    <a:pt x="4006909" y="2329037"/>
                  </a:lnTo>
                  <a:lnTo>
                    <a:pt x="4006909" y="12700"/>
                  </a:lnTo>
                  <a:lnTo>
                    <a:pt x="12700" y="12700"/>
                  </a:lnTo>
                  <a:lnTo>
                    <a:pt x="12700" y="2329037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506096" y="1846058"/>
            <a:ext cx="892353" cy="6077436"/>
            <a:chOff x="0" y="0"/>
            <a:chExt cx="276282" cy="1881636"/>
          </a:xfrm>
        </p:grpSpPr>
        <p:sp>
          <p:nvSpPr>
            <p:cNvPr id="12" name="Freeform 12"/>
            <p:cNvSpPr/>
            <p:nvPr/>
          </p:nvSpPr>
          <p:spPr>
            <a:xfrm>
              <a:off x="48260" y="48260"/>
              <a:ext cx="228022" cy="1833377"/>
            </a:xfrm>
            <a:custGeom>
              <a:avLst/>
              <a:gdLst/>
              <a:ahLst/>
              <a:cxnLst/>
              <a:rect l="l" t="t" r="r" b="b"/>
              <a:pathLst>
                <a:path w="228022" h="1833377">
                  <a:moveTo>
                    <a:pt x="0" y="0"/>
                  </a:moveTo>
                  <a:lnTo>
                    <a:pt x="228022" y="0"/>
                  </a:lnTo>
                  <a:lnTo>
                    <a:pt x="22802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" y="6350"/>
              <a:ext cx="228022" cy="1833376"/>
            </a:xfrm>
            <a:custGeom>
              <a:avLst/>
              <a:gdLst/>
              <a:ahLst/>
              <a:cxnLst/>
              <a:rect l="l" t="t" r="r" b="b"/>
              <a:pathLst>
                <a:path w="228022" h="1833376">
                  <a:moveTo>
                    <a:pt x="0" y="0"/>
                  </a:moveTo>
                  <a:lnTo>
                    <a:pt x="228022" y="0"/>
                  </a:lnTo>
                  <a:lnTo>
                    <a:pt x="22802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40722" cy="1846076"/>
            </a:xfrm>
            <a:custGeom>
              <a:avLst/>
              <a:gdLst/>
              <a:ahLst/>
              <a:cxnLst/>
              <a:rect l="l" t="t" r="r" b="b"/>
              <a:pathLst>
                <a:path w="240722" h="1846076">
                  <a:moveTo>
                    <a:pt x="24072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1846076"/>
                  </a:lnTo>
                  <a:close/>
                  <a:moveTo>
                    <a:pt x="12700" y="1833376"/>
                  </a:moveTo>
                  <a:lnTo>
                    <a:pt x="228022" y="1833376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4506096" y="2874075"/>
            <a:ext cx="892353" cy="2057825"/>
            <a:chOff x="0" y="0"/>
            <a:chExt cx="276282" cy="637124"/>
          </a:xfrm>
        </p:grpSpPr>
        <p:sp>
          <p:nvSpPr>
            <p:cNvPr id="16" name="Freeform 16"/>
            <p:cNvSpPr/>
            <p:nvPr/>
          </p:nvSpPr>
          <p:spPr>
            <a:xfrm>
              <a:off x="48260" y="4826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" y="6350"/>
              <a:ext cx="228022" cy="588864"/>
            </a:xfrm>
            <a:custGeom>
              <a:avLst/>
              <a:gdLst/>
              <a:ahLst/>
              <a:cxnLst/>
              <a:rect l="l" t="t" r="r" b="b"/>
              <a:pathLst>
                <a:path w="228022" h="588864">
                  <a:moveTo>
                    <a:pt x="0" y="0"/>
                  </a:moveTo>
                  <a:lnTo>
                    <a:pt x="228022" y="0"/>
                  </a:lnTo>
                  <a:lnTo>
                    <a:pt x="228022" y="588864"/>
                  </a:lnTo>
                  <a:lnTo>
                    <a:pt x="0" y="588864"/>
                  </a:lnTo>
                  <a:close/>
                </a:path>
              </a:pathLst>
            </a:custGeom>
            <a:solidFill>
              <a:srgbClr val="D3CDC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40722" cy="601564"/>
            </a:xfrm>
            <a:custGeom>
              <a:avLst/>
              <a:gdLst/>
              <a:ahLst/>
              <a:cxnLst/>
              <a:rect l="l" t="t" r="r" b="b"/>
              <a:pathLst>
                <a:path w="240722" h="601564">
                  <a:moveTo>
                    <a:pt x="240722" y="601564"/>
                  </a:moveTo>
                  <a:lnTo>
                    <a:pt x="0" y="601564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601564"/>
                  </a:lnTo>
                  <a:close/>
                  <a:moveTo>
                    <a:pt x="12700" y="588864"/>
                  </a:moveTo>
                  <a:lnTo>
                    <a:pt x="228022" y="588864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588864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23" name="TextBox 23"/>
          <p:cNvSpPr txBox="1"/>
          <p:nvPr/>
        </p:nvSpPr>
        <p:spPr>
          <a:xfrm rot="-93597">
            <a:off x="3295230" y="2066247"/>
            <a:ext cx="6332025" cy="60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6"/>
              </a:lnSpc>
            </a:pPr>
            <a:r>
              <a:rPr lang="en-US" sz="3980">
                <a:solidFill>
                  <a:srgbClr val="FFF1E4"/>
                </a:solidFill>
                <a:latin typeface="Fredoka One"/>
              </a:rPr>
              <a:t>Exclusive Content</a:t>
            </a:r>
          </a:p>
        </p:txBody>
      </p:sp>
      <p:sp>
        <p:nvSpPr>
          <p:cNvPr id="24" name="TextBox 24"/>
          <p:cNvSpPr txBox="1"/>
          <p:nvPr/>
        </p:nvSpPr>
        <p:spPr>
          <a:xfrm rot="-111867">
            <a:off x="3734075" y="3109481"/>
            <a:ext cx="948380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1E4"/>
                </a:solidFill>
                <a:latin typeface="Fredoka One"/>
              </a:rPr>
              <a:t>Powerful Search Functionality</a:t>
            </a:r>
          </a:p>
        </p:txBody>
      </p:sp>
      <p:sp>
        <p:nvSpPr>
          <p:cNvPr id="25" name="TextBox 25"/>
          <p:cNvSpPr txBox="1"/>
          <p:nvPr/>
        </p:nvSpPr>
        <p:spPr>
          <a:xfrm rot="-116005">
            <a:off x="3908774" y="4361276"/>
            <a:ext cx="523107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1E4"/>
                </a:solidFill>
                <a:latin typeface="Fredoka One"/>
              </a:rPr>
              <a:t>Curated Playlist</a:t>
            </a:r>
          </a:p>
        </p:txBody>
      </p:sp>
      <p:sp>
        <p:nvSpPr>
          <p:cNvPr id="26" name="TextBox 26"/>
          <p:cNvSpPr txBox="1"/>
          <p:nvPr/>
        </p:nvSpPr>
        <p:spPr>
          <a:xfrm rot="-108342">
            <a:off x="3464608" y="5467082"/>
            <a:ext cx="943932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1E4"/>
                </a:solidFill>
                <a:latin typeface="Fredoka One"/>
              </a:rPr>
              <a:t>Accessible Multiple Devices</a:t>
            </a:r>
          </a:p>
        </p:txBody>
      </p:sp>
      <p:sp>
        <p:nvSpPr>
          <p:cNvPr id="28" name="TextBox 28"/>
          <p:cNvSpPr txBox="1"/>
          <p:nvPr/>
        </p:nvSpPr>
        <p:spPr>
          <a:xfrm rot="-108342">
            <a:off x="3733242" y="6634030"/>
            <a:ext cx="721518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1E4"/>
                </a:solidFill>
                <a:latin typeface="Fredoka One"/>
              </a:rPr>
              <a:t>Offline Viewing Options</a:t>
            </a:r>
          </a:p>
        </p:txBody>
      </p:sp>
      <p:sp>
        <p:nvSpPr>
          <p:cNvPr id="29" name="Freeform 29"/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sp>
        <p:nvSpPr>
          <p:cNvPr id="30" name="Freeform 30"/>
          <p:cNvSpPr/>
          <p:nvPr/>
        </p:nvSpPr>
        <p:spPr>
          <a:xfrm rot="176081" flipH="1">
            <a:off x="15847288" y="3570073"/>
            <a:ext cx="2173167" cy="7114536"/>
          </a:xfrm>
          <a:custGeom>
            <a:avLst/>
            <a:gdLst/>
            <a:ahLst/>
            <a:cxnLst/>
            <a:rect l="l" t="t" r="r" b="b"/>
            <a:pathLst>
              <a:path w="2173167" h="7114536">
                <a:moveTo>
                  <a:pt x="2173167" y="0"/>
                </a:moveTo>
                <a:lnTo>
                  <a:pt x="0" y="0"/>
                </a:lnTo>
                <a:lnTo>
                  <a:pt x="0" y="7114536"/>
                </a:lnTo>
                <a:lnTo>
                  <a:pt x="2173167" y="7114536"/>
                </a:lnTo>
                <a:lnTo>
                  <a:pt x="21731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1"/>
          <p:cNvSpPr txBox="1"/>
          <p:nvPr/>
        </p:nvSpPr>
        <p:spPr>
          <a:xfrm>
            <a:off x="2959333" y="3086583"/>
            <a:ext cx="8763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800" b="1" dirty="0"/>
              <a:t>Due to the </a:t>
            </a:r>
            <a:r>
              <a:rPr lang="en-US" sz="2800" b="1" dirty="0">
                <a:solidFill>
                  <a:srgbClr val="FF0000"/>
                </a:solidFill>
              </a:rPr>
              <a:t>dengue epidemic </a:t>
            </a:r>
            <a:r>
              <a:rPr lang="en-US" sz="2800" b="1" dirty="0"/>
              <a:t>in Bangladesh, many people are suffering from </a:t>
            </a:r>
            <a:r>
              <a:rPr lang="en-US" sz="2800" b="1" dirty="0">
                <a:solidFill>
                  <a:srgbClr val="FF0000"/>
                </a:solidFill>
              </a:rPr>
              <a:t>anemia and platelet deficiency</a:t>
            </a:r>
            <a:r>
              <a:rPr lang="en-US" sz="2800" b="1" dirty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b="1" dirty="0"/>
              <a:t>Finding the </a:t>
            </a:r>
            <a:r>
              <a:rPr lang="en-US" sz="2800" b="1" dirty="0">
                <a:solidFill>
                  <a:srgbClr val="FF0000"/>
                </a:solidFill>
              </a:rPr>
              <a:t>necessary blood </a:t>
            </a:r>
            <a:r>
              <a:rPr lang="en-US" sz="2800" b="1" dirty="0"/>
              <a:t>has become difficult.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b="1" dirty="0"/>
              <a:t>To address this issue, we are developing a </a:t>
            </a:r>
            <a:r>
              <a:rPr lang="en-US" sz="2800" b="1" dirty="0">
                <a:solidFill>
                  <a:srgbClr val="FF0000"/>
                </a:solidFill>
              </a:rPr>
              <a:t>blood bank management system</a:t>
            </a:r>
            <a:r>
              <a:rPr lang="en-US" sz="2800" b="1" dirty="0"/>
              <a:t>. The system will allow admins to login and update the inventory information of the blood bank, add or remove donor details, and </a:t>
            </a:r>
            <a:r>
              <a:rPr lang="en-US" sz="2800" b="1" dirty="0">
                <a:solidFill>
                  <a:srgbClr val="FF0000"/>
                </a:solidFill>
              </a:rPr>
              <a:t>ensure safe blood supply to patients in need.</a:t>
            </a:r>
            <a:endParaRPr lang="en-US" sz="2800" b="1" dirty="0">
              <a:solidFill>
                <a:srgbClr val="FF0000"/>
              </a:solidFill>
              <a:latin typeface="Public Sans Bol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7426">
            <a:off x="-123607" y="6659759"/>
            <a:ext cx="3446955" cy="3403867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 rot="19133184">
            <a:off x="-41455" y="5032511"/>
            <a:ext cx="2564892" cy="1700562"/>
          </a:xfrm>
          <a:prstGeom prst="wedgeEllipseCallout">
            <a:avLst/>
          </a:prstGeom>
          <a:solidFill>
            <a:srgbClr val="D3C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Forte" panose="03060902040502070203" pitchFamily="66" charset="0"/>
              </a:rPr>
              <a:t>Free </a:t>
            </a:r>
          </a:p>
          <a:p>
            <a:pPr algn="ctr"/>
            <a:r>
              <a:rPr lang="en-US" sz="3200" b="1" dirty="0">
                <a:solidFill>
                  <a:schemeClr val="accent2"/>
                </a:solidFill>
                <a:latin typeface="Forte" panose="03060902040502070203" pitchFamily="66" charset="0"/>
              </a:rPr>
              <a:t>Dengue Giveaway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024" y="4477233"/>
            <a:ext cx="4086547" cy="4086547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3152090" y="2566089"/>
            <a:ext cx="3336027" cy="2713488"/>
          </a:xfrm>
          <a:prstGeom prst="wedgeEllipseCallout">
            <a:avLst/>
          </a:prstGeom>
          <a:solidFill>
            <a:srgbClr val="D3C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Forte" panose="03060902040502070203" pitchFamily="66" charset="0"/>
              </a:rPr>
              <a:t>Need Blood?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grpSp>
        <p:nvGrpSpPr>
          <p:cNvPr id="31" name="Group 8"/>
          <p:cNvGrpSpPr/>
          <p:nvPr/>
        </p:nvGrpSpPr>
        <p:grpSpPr>
          <a:xfrm>
            <a:off x="2265762" y="1219330"/>
            <a:ext cx="11722332" cy="1370547"/>
            <a:chOff x="0" y="0"/>
            <a:chExt cx="3660775" cy="355957"/>
          </a:xfrm>
        </p:grpSpPr>
        <p:sp>
          <p:nvSpPr>
            <p:cNvPr id="33" name="Freeform 9"/>
            <p:cNvSpPr/>
            <p:nvPr/>
          </p:nvSpPr>
          <p:spPr>
            <a:xfrm>
              <a:off x="48260" y="48260"/>
              <a:ext cx="3612515" cy="307697"/>
            </a:xfrm>
            <a:custGeom>
              <a:avLst/>
              <a:gdLst/>
              <a:ahLst/>
              <a:cxnLst/>
              <a:rect l="l" t="t" r="r" b="b"/>
              <a:pathLst>
                <a:path w="3612515" h="307697">
                  <a:moveTo>
                    <a:pt x="0" y="0"/>
                  </a:moveTo>
                  <a:lnTo>
                    <a:pt x="3612515" y="0"/>
                  </a:lnTo>
                  <a:lnTo>
                    <a:pt x="3612515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34" name="Freeform 10"/>
            <p:cNvSpPr/>
            <p:nvPr/>
          </p:nvSpPr>
          <p:spPr>
            <a:xfrm>
              <a:off x="6350" y="6350"/>
              <a:ext cx="3612514" cy="307697"/>
            </a:xfrm>
            <a:custGeom>
              <a:avLst/>
              <a:gdLst/>
              <a:ahLst/>
              <a:cxnLst/>
              <a:rect l="l" t="t" r="r" b="b"/>
              <a:pathLst>
                <a:path w="3612514" h="307697">
                  <a:moveTo>
                    <a:pt x="0" y="0"/>
                  </a:moveTo>
                  <a:lnTo>
                    <a:pt x="3612514" y="0"/>
                  </a:lnTo>
                  <a:lnTo>
                    <a:pt x="3612514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77BBC1"/>
            </a:solidFill>
          </p:spPr>
        </p:sp>
        <p:sp>
          <p:nvSpPr>
            <p:cNvPr id="35" name="Freeform 11"/>
            <p:cNvSpPr/>
            <p:nvPr/>
          </p:nvSpPr>
          <p:spPr>
            <a:xfrm>
              <a:off x="0" y="0"/>
              <a:ext cx="3625214" cy="320397"/>
            </a:xfrm>
            <a:custGeom>
              <a:avLst/>
              <a:gdLst/>
              <a:ahLst/>
              <a:cxnLst/>
              <a:rect l="l" t="t" r="r" b="b"/>
              <a:pathLst>
                <a:path w="3625214" h="320397">
                  <a:moveTo>
                    <a:pt x="3625214" y="320397"/>
                  </a:moveTo>
                  <a:lnTo>
                    <a:pt x="0" y="320397"/>
                  </a:lnTo>
                  <a:lnTo>
                    <a:pt x="0" y="0"/>
                  </a:lnTo>
                  <a:lnTo>
                    <a:pt x="3625214" y="0"/>
                  </a:lnTo>
                  <a:lnTo>
                    <a:pt x="3625214" y="320397"/>
                  </a:lnTo>
                  <a:close/>
                  <a:moveTo>
                    <a:pt x="12700" y="307697"/>
                  </a:moveTo>
                  <a:lnTo>
                    <a:pt x="3612514" y="307697"/>
                  </a:lnTo>
                  <a:lnTo>
                    <a:pt x="3612514" y="12700"/>
                  </a:lnTo>
                  <a:lnTo>
                    <a:pt x="12700" y="12700"/>
                  </a:lnTo>
                  <a:lnTo>
                    <a:pt x="1270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6" name="TextBox 5"/>
          <p:cNvSpPr txBox="1"/>
          <p:nvPr/>
        </p:nvSpPr>
        <p:spPr>
          <a:xfrm>
            <a:off x="6248400" y="1493103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M</a:t>
            </a:r>
            <a:r>
              <a:rPr lang="en-US" sz="4800" b="1" dirty="0" err="1"/>
              <a:t>otivation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24098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2954" y="4991100"/>
            <a:ext cx="5867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13182F6B-514B-6E71-70AA-C2AFDA5C00B4}"/>
              </a:ext>
            </a:extLst>
          </p:cNvPr>
          <p:cNvSpPr/>
          <p:nvPr/>
        </p:nvSpPr>
        <p:spPr>
          <a:xfrm rot="10800000">
            <a:off x="-692615" y="8368378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F7B60C4-26DD-E52C-766F-E008FA1ACF90}"/>
              </a:ext>
            </a:extLst>
          </p:cNvPr>
          <p:cNvGrpSpPr/>
          <p:nvPr/>
        </p:nvGrpSpPr>
        <p:grpSpPr>
          <a:xfrm>
            <a:off x="3574634" y="1643716"/>
            <a:ext cx="11823815" cy="1149694"/>
            <a:chOff x="0" y="0"/>
            <a:chExt cx="3660775" cy="355957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B3611BE-E1E8-0FC1-75AC-2021D5F18D86}"/>
                </a:ext>
              </a:extLst>
            </p:cNvPr>
            <p:cNvSpPr/>
            <p:nvPr/>
          </p:nvSpPr>
          <p:spPr>
            <a:xfrm>
              <a:off x="48260" y="48260"/>
              <a:ext cx="3612515" cy="307697"/>
            </a:xfrm>
            <a:custGeom>
              <a:avLst/>
              <a:gdLst/>
              <a:ahLst/>
              <a:cxnLst/>
              <a:rect l="l" t="t" r="r" b="b"/>
              <a:pathLst>
                <a:path w="3612515" h="307697">
                  <a:moveTo>
                    <a:pt x="0" y="0"/>
                  </a:moveTo>
                  <a:lnTo>
                    <a:pt x="3612515" y="0"/>
                  </a:lnTo>
                  <a:lnTo>
                    <a:pt x="3612515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8053A39-45E3-26CC-3E33-4C3892B740FB}"/>
                </a:ext>
              </a:extLst>
            </p:cNvPr>
            <p:cNvSpPr/>
            <p:nvPr/>
          </p:nvSpPr>
          <p:spPr>
            <a:xfrm>
              <a:off x="6350" y="6350"/>
              <a:ext cx="3612514" cy="307697"/>
            </a:xfrm>
            <a:custGeom>
              <a:avLst/>
              <a:gdLst/>
              <a:ahLst/>
              <a:cxnLst/>
              <a:rect l="l" t="t" r="r" b="b"/>
              <a:pathLst>
                <a:path w="3612514" h="307697">
                  <a:moveTo>
                    <a:pt x="0" y="0"/>
                  </a:moveTo>
                  <a:lnTo>
                    <a:pt x="3612514" y="0"/>
                  </a:lnTo>
                  <a:lnTo>
                    <a:pt x="3612514" y="307697"/>
                  </a:lnTo>
                  <a:lnTo>
                    <a:pt x="0" y="307697"/>
                  </a:lnTo>
                  <a:close/>
                </a:path>
              </a:pathLst>
            </a:custGeom>
            <a:solidFill>
              <a:srgbClr val="77BBC1"/>
            </a:solidFill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08F630C-D019-483B-E749-96B5E22FD3FB}"/>
                </a:ext>
              </a:extLst>
            </p:cNvPr>
            <p:cNvSpPr/>
            <p:nvPr/>
          </p:nvSpPr>
          <p:spPr>
            <a:xfrm>
              <a:off x="0" y="0"/>
              <a:ext cx="3625214" cy="320397"/>
            </a:xfrm>
            <a:custGeom>
              <a:avLst/>
              <a:gdLst/>
              <a:ahLst/>
              <a:cxnLst/>
              <a:rect l="l" t="t" r="r" b="b"/>
              <a:pathLst>
                <a:path w="3625214" h="320397">
                  <a:moveTo>
                    <a:pt x="3625214" y="320397"/>
                  </a:moveTo>
                  <a:lnTo>
                    <a:pt x="0" y="320397"/>
                  </a:lnTo>
                  <a:lnTo>
                    <a:pt x="0" y="0"/>
                  </a:lnTo>
                  <a:lnTo>
                    <a:pt x="3625214" y="0"/>
                  </a:lnTo>
                  <a:lnTo>
                    <a:pt x="3625214" y="320397"/>
                  </a:lnTo>
                  <a:close/>
                  <a:moveTo>
                    <a:pt x="12700" y="307697"/>
                  </a:moveTo>
                  <a:lnTo>
                    <a:pt x="3612514" y="307697"/>
                  </a:lnTo>
                  <a:lnTo>
                    <a:pt x="3612514" y="12700"/>
                  </a:lnTo>
                  <a:lnTo>
                    <a:pt x="12700" y="12700"/>
                  </a:lnTo>
                  <a:lnTo>
                    <a:pt x="12700" y="307697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19" name="Group 10">
            <a:extLst>
              <a:ext uri="{FF2B5EF4-FFF2-40B4-BE49-F238E27FC236}">
                <a16:creationId xmlns:a16="http://schemas.microsoft.com/office/drawing/2014/main" id="{51F762CD-043E-3B5C-DEEF-3C5DE8501C03}"/>
              </a:ext>
            </a:extLst>
          </p:cNvPr>
          <p:cNvGrpSpPr/>
          <p:nvPr/>
        </p:nvGrpSpPr>
        <p:grpSpPr>
          <a:xfrm>
            <a:off x="3574634" y="2565849"/>
            <a:ext cx="11158551" cy="6077439"/>
            <a:chOff x="0" y="0"/>
            <a:chExt cx="3454802" cy="1881637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174D9-6F2C-6B32-F961-079B9464B5BC}"/>
                </a:ext>
              </a:extLst>
            </p:cNvPr>
            <p:cNvSpPr/>
            <p:nvPr/>
          </p:nvSpPr>
          <p:spPr>
            <a:xfrm>
              <a:off x="48260" y="48260"/>
              <a:ext cx="3406542" cy="1833377"/>
            </a:xfrm>
            <a:custGeom>
              <a:avLst/>
              <a:gdLst/>
              <a:ahLst/>
              <a:cxnLst/>
              <a:rect l="l" t="t" r="r" b="b"/>
              <a:pathLst>
                <a:path w="3406542" h="1833377">
                  <a:moveTo>
                    <a:pt x="0" y="0"/>
                  </a:moveTo>
                  <a:lnTo>
                    <a:pt x="3406542" y="0"/>
                  </a:lnTo>
                  <a:lnTo>
                    <a:pt x="340654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2A8EA37-2722-0C0C-A5BB-5171581446D6}"/>
                </a:ext>
              </a:extLst>
            </p:cNvPr>
            <p:cNvSpPr/>
            <p:nvPr/>
          </p:nvSpPr>
          <p:spPr>
            <a:xfrm>
              <a:off x="6350" y="6350"/>
              <a:ext cx="3406542" cy="1833376"/>
            </a:xfrm>
            <a:custGeom>
              <a:avLst/>
              <a:gdLst/>
              <a:ahLst/>
              <a:cxnLst/>
              <a:rect l="l" t="t" r="r" b="b"/>
              <a:pathLst>
                <a:path w="3406542" h="1833376">
                  <a:moveTo>
                    <a:pt x="0" y="0"/>
                  </a:moveTo>
                  <a:lnTo>
                    <a:pt x="3406542" y="0"/>
                  </a:lnTo>
                  <a:lnTo>
                    <a:pt x="340654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946A703-7A4F-E8A0-18C6-65FE01CB2255}"/>
                </a:ext>
              </a:extLst>
            </p:cNvPr>
            <p:cNvSpPr/>
            <p:nvPr/>
          </p:nvSpPr>
          <p:spPr>
            <a:xfrm>
              <a:off x="0" y="0"/>
              <a:ext cx="3419242" cy="1846076"/>
            </a:xfrm>
            <a:custGeom>
              <a:avLst/>
              <a:gdLst/>
              <a:ahLst/>
              <a:cxnLst/>
              <a:rect l="l" t="t" r="r" b="b"/>
              <a:pathLst>
                <a:path w="3419242" h="1846076">
                  <a:moveTo>
                    <a:pt x="341924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3419242" y="0"/>
                  </a:lnTo>
                  <a:lnTo>
                    <a:pt x="3419242" y="1846076"/>
                  </a:lnTo>
                  <a:close/>
                  <a:moveTo>
                    <a:pt x="12700" y="1833376"/>
                  </a:moveTo>
                  <a:lnTo>
                    <a:pt x="3406542" y="1833376"/>
                  </a:lnTo>
                  <a:lnTo>
                    <a:pt x="340654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01B58AB6-E487-A5DA-6BF4-19C5DEC90450}"/>
              </a:ext>
            </a:extLst>
          </p:cNvPr>
          <p:cNvGrpSpPr/>
          <p:nvPr/>
        </p:nvGrpSpPr>
        <p:grpSpPr>
          <a:xfrm>
            <a:off x="14506096" y="2565849"/>
            <a:ext cx="892353" cy="6077436"/>
            <a:chOff x="0" y="0"/>
            <a:chExt cx="276282" cy="1881636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2FE61621-CBEC-6A67-C0DB-C42105FC80D9}"/>
                </a:ext>
              </a:extLst>
            </p:cNvPr>
            <p:cNvSpPr/>
            <p:nvPr/>
          </p:nvSpPr>
          <p:spPr>
            <a:xfrm>
              <a:off x="48260" y="48260"/>
              <a:ext cx="228022" cy="1833377"/>
            </a:xfrm>
            <a:custGeom>
              <a:avLst/>
              <a:gdLst/>
              <a:ahLst/>
              <a:cxnLst/>
              <a:rect l="l" t="t" r="r" b="b"/>
              <a:pathLst>
                <a:path w="228022" h="1833377">
                  <a:moveTo>
                    <a:pt x="0" y="0"/>
                  </a:moveTo>
                  <a:lnTo>
                    <a:pt x="228022" y="0"/>
                  </a:lnTo>
                  <a:lnTo>
                    <a:pt x="228022" y="1833377"/>
                  </a:lnTo>
                  <a:lnTo>
                    <a:pt x="0" y="1833377"/>
                  </a:lnTo>
                  <a:close/>
                </a:path>
              </a:pathLst>
            </a:custGeom>
            <a:solidFill>
              <a:srgbClr val="1B1A1E"/>
            </a:solidFill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C8F7179-18D2-DEC1-0649-774DF6CE5D5D}"/>
                </a:ext>
              </a:extLst>
            </p:cNvPr>
            <p:cNvSpPr/>
            <p:nvPr/>
          </p:nvSpPr>
          <p:spPr>
            <a:xfrm>
              <a:off x="6350" y="6350"/>
              <a:ext cx="228022" cy="1833376"/>
            </a:xfrm>
            <a:custGeom>
              <a:avLst/>
              <a:gdLst/>
              <a:ahLst/>
              <a:cxnLst/>
              <a:rect l="l" t="t" r="r" b="b"/>
              <a:pathLst>
                <a:path w="228022" h="1833376">
                  <a:moveTo>
                    <a:pt x="0" y="0"/>
                  </a:moveTo>
                  <a:lnTo>
                    <a:pt x="228022" y="0"/>
                  </a:lnTo>
                  <a:lnTo>
                    <a:pt x="228022" y="1833376"/>
                  </a:lnTo>
                  <a:lnTo>
                    <a:pt x="0" y="1833376"/>
                  </a:lnTo>
                  <a:close/>
                </a:path>
              </a:pathLst>
            </a:custGeom>
            <a:solidFill>
              <a:srgbClr val="FFF1E4"/>
            </a:solidFill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364C4B2-22B7-CC4D-46C9-77A0EC3329EA}"/>
                </a:ext>
              </a:extLst>
            </p:cNvPr>
            <p:cNvSpPr/>
            <p:nvPr/>
          </p:nvSpPr>
          <p:spPr>
            <a:xfrm>
              <a:off x="0" y="0"/>
              <a:ext cx="240722" cy="1846076"/>
            </a:xfrm>
            <a:custGeom>
              <a:avLst/>
              <a:gdLst/>
              <a:ahLst/>
              <a:cxnLst/>
              <a:rect l="l" t="t" r="r" b="b"/>
              <a:pathLst>
                <a:path w="240722" h="1846076">
                  <a:moveTo>
                    <a:pt x="240722" y="1846076"/>
                  </a:moveTo>
                  <a:lnTo>
                    <a:pt x="0" y="1846076"/>
                  </a:lnTo>
                  <a:lnTo>
                    <a:pt x="0" y="0"/>
                  </a:lnTo>
                  <a:lnTo>
                    <a:pt x="240722" y="0"/>
                  </a:lnTo>
                  <a:lnTo>
                    <a:pt x="240722" y="1846076"/>
                  </a:lnTo>
                  <a:close/>
                  <a:moveTo>
                    <a:pt x="12700" y="1833376"/>
                  </a:moveTo>
                  <a:lnTo>
                    <a:pt x="228022" y="1833376"/>
                  </a:lnTo>
                  <a:lnTo>
                    <a:pt x="228022" y="12700"/>
                  </a:lnTo>
                  <a:lnTo>
                    <a:pt x="12700" y="12700"/>
                  </a:lnTo>
                  <a:lnTo>
                    <a:pt x="12700" y="1833376"/>
                  </a:lnTo>
                  <a:close/>
                </a:path>
              </a:pathLst>
            </a:custGeom>
            <a:solidFill>
              <a:srgbClr val="1B1A1E"/>
            </a:solidFill>
          </p:spPr>
        </p:sp>
      </p:grpSp>
      <p:sp>
        <p:nvSpPr>
          <p:cNvPr id="31" name="AutoShape 22">
            <a:extLst>
              <a:ext uri="{FF2B5EF4-FFF2-40B4-BE49-F238E27FC236}">
                <a16:creationId xmlns:a16="http://schemas.microsoft.com/office/drawing/2014/main" id="{754D1288-CB50-5229-A79E-AD6013CC8A02}"/>
              </a:ext>
            </a:extLst>
          </p:cNvPr>
          <p:cNvSpPr/>
          <p:nvPr/>
        </p:nvSpPr>
        <p:spPr>
          <a:xfrm rot="2700000">
            <a:off x="14563821" y="2100769"/>
            <a:ext cx="571886" cy="0"/>
          </a:xfrm>
          <a:prstGeom prst="line">
            <a:avLst/>
          </a:prstGeom>
          <a:ln w="47625" cap="flat">
            <a:solidFill>
              <a:srgbClr val="1B1A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23">
            <a:extLst>
              <a:ext uri="{FF2B5EF4-FFF2-40B4-BE49-F238E27FC236}">
                <a16:creationId xmlns:a16="http://schemas.microsoft.com/office/drawing/2014/main" id="{33EFCEDC-606D-D63C-F1DC-93B9E76E5341}"/>
              </a:ext>
            </a:extLst>
          </p:cNvPr>
          <p:cNvSpPr/>
          <p:nvPr/>
        </p:nvSpPr>
        <p:spPr>
          <a:xfrm rot="8253564">
            <a:off x="14563821" y="2100769"/>
            <a:ext cx="571886" cy="0"/>
          </a:xfrm>
          <a:prstGeom prst="line">
            <a:avLst/>
          </a:prstGeom>
          <a:ln w="47625" cap="flat">
            <a:solidFill>
              <a:srgbClr val="1B1A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DB439065-3756-28BE-B507-87FDA9321B33}"/>
              </a:ext>
            </a:extLst>
          </p:cNvPr>
          <p:cNvSpPr txBox="1"/>
          <p:nvPr/>
        </p:nvSpPr>
        <p:spPr>
          <a:xfrm>
            <a:off x="4738303" y="1359801"/>
            <a:ext cx="9400350" cy="123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GB" sz="6000" dirty="0">
                <a:solidFill>
                  <a:srgbClr val="1B1A1E"/>
                </a:solidFill>
                <a:latin typeface="Public Sans Bold"/>
              </a:rPr>
              <a:t>O</a:t>
            </a:r>
            <a:r>
              <a:rPr lang="en-US" sz="6000" dirty="0" err="1">
                <a:solidFill>
                  <a:srgbClr val="1B1A1E"/>
                </a:solidFill>
                <a:latin typeface="Public Sans Bold"/>
              </a:rPr>
              <a:t>bjectives</a:t>
            </a:r>
            <a:endParaRPr lang="en-US" sz="6000" dirty="0">
              <a:solidFill>
                <a:srgbClr val="1B1A1E"/>
              </a:solidFill>
              <a:latin typeface="Public Sans Bold"/>
            </a:endParaRPr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6933B712-6D98-FDB0-C0C8-A1597A01F293}"/>
              </a:ext>
            </a:extLst>
          </p:cNvPr>
          <p:cNvSpPr/>
          <p:nvPr/>
        </p:nvSpPr>
        <p:spPr>
          <a:xfrm>
            <a:off x="-692616" y="-740444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584D2111-DFA4-6C4B-A0C3-14BE75636504}"/>
              </a:ext>
            </a:extLst>
          </p:cNvPr>
          <p:cNvSpPr/>
          <p:nvPr/>
        </p:nvSpPr>
        <p:spPr>
          <a:xfrm rot="10800000">
            <a:off x="-698632" y="8367242"/>
            <a:ext cx="19685262" cy="2645048"/>
          </a:xfrm>
          <a:custGeom>
            <a:avLst/>
            <a:gdLst/>
            <a:ahLst/>
            <a:cxnLst/>
            <a:rect l="l" t="t" r="r" b="b"/>
            <a:pathLst>
              <a:path w="19685262" h="2645048">
                <a:moveTo>
                  <a:pt x="0" y="0"/>
                </a:moveTo>
                <a:lnTo>
                  <a:pt x="19685262" y="0"/>
                </a:lnTo>
                <a:lnTo>
                  <a:pt x="19685262" y="2645048"/>
                </a:lnTo>
                <a:lnTo>
                  <a:pt x="0" y="2645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6" b="-276"/>
            </a:stretch>
          </a:blipFill>
        </p:spPr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A758A22-40DF-5FAD-0660-527E0EE48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1" y="249021"/>
            <a:ext cx="1347543" cy="17311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BC8EFEB-BB83-DD10-D6A9-6196888F50E4}"/>
              </a:ext>
            </a:extLst>
          </p:cNvPr>
          <p:cNvSpPr txBox="1"/>
          <p:nvPr/>
        </p:nvSpPr>
        <p:spPr>
          <a:xfrm>
            <a:off x="4608007" y="5541762"/>
            <a:ext cx="1080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6846EE-3FD8-37A2-F944-E920D109A5E0}"/>
              </a:ext>
            </a:extLst>
          </p:cNvPr>
          <p:cNvSpPr txBox="1"/>
          <p:nvPr/>
        </p:nvSpPr>
        <p:spPr>
          <a:xfrm>
            <a:off x="4608006" y="6568844"/>
            <a:ext cx="7630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F4F08-A9E9-CD79-C9EF-0EE4A000E361}"/>
              </a:ext>
            </a:extLst>
          </p:cNvPr>
          <p:cNvSpPr txBox="1"/>
          <p:nvPr/>
        </p:nvSpPr>
        <p:spPr>
          <a:xfrm>
            <a:off x="4671626" y="2933756"/>
            <a:ext cx="966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E5FC56-F5D1-5D8F-F447-ACABD605D244}"/>
              </a:ext>
            </a:extLst>
          </p:cNvPr>
          <p:cNvSpPr txBox="1"/>
          <p:nvPr/>
        </p:nvSpPr>
        <p:spPr>
          <a:xfrm>
            <a:off x="4671626" y="7504886"/>
            <a:ext cx="5686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6A89FD-4FA3-73B8-BD4D-DF890CA4CCCE}"/>
              </a:ext>
            </a:extLst>
          </p:cNvPr>
          <p:cNvSpPr/>
          <p:nvPr/>
        </p:nvSpPr>
        <p:spPr>
          <a:xfrm>
            <a:off x="4574155" y="4257955"/>
            <a:ext cx="8569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Public Sans Bold" panose="020B0604020202020204" charset="0"/>
            </a:endParaRPr>
          </a:p>
        </p:txBody>
      </p:sp>
      <p:sp>
        <p:nvSpPr>
          <p:cNvPr id="2" name="AutoShape 2" descr="https://o.remove.bg/downloads/e4cdb374-5e0c-49b7-a043-cf0c1705f5f5/Screen-Shot-2022-07-01-at-11.24.43-AM-removebg-previe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o.remove.bg/downloads/e4cdb374-5e0c-49b7-a043-cf0c1705f5f5/Screen-Shot-2022-07-01-at-11.24.43-AM-removebg-preview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https://o.remove.bg/downloads/24766f2f-80f6-437e-ab29-9a3172367e37/pngtree-smart-men-thinking-or-solving-problem-illustration-png-image_4471284-removebg-preview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937FC-E231-43EB-9373-D5A568C60FFB}"/>
              </a:ext>
            </a:extLst>
          </p:cNvPr>
          <p:cNvSpPr txBox="1"/>
          <p:nvPr/>
        </p:nvSpPr>
        <p:spPr>
          <a:xfrm>
            <a:off x="4671626" y="3542933"/>
            <a:ext cx="9210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main objective of this project is to create a desktop-based application that can store information about its users and the donors of the blood bank, also store blood bags and update the details of its inventory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694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520</Words>
  <Application>Microsoft Office PowerPoint</Application>
  <PresentationFormat>Custom</PresentationFormat>
  <Paragraphs>96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Roboto</vt:lpstr>
      <vt:lpstr>Public Sans Bold</vt:lpstr>
      <vt:lpstr>Fredoka One</vt:lpstr>
      <vt:lpstr>Calibri</vt:lpstr>
      <vt:lpstr>Arial Rounded MT Bold</vt:lpstr>
      <vt:lpstr>Forte</vt:lpstr>
      <vt:lpstr>Times New Roman</vt:lpstr>
      <vt:lpstr>Atma Bold</vt:lpstr>
      <vt:lpstr>Quicksand Bold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IEEE.tv</dc:title>
  <dc:creator>Gadget Valley</dc:creator>
  <cp:lastModifiedBy>abdullah anim</cp:lastModifiedBy>
  <cp:revision>102</cp:revision>
  <dcterms:created xsi:type="dcterms:W3CDTF">2006-08-16T00:00:00Z</dcterms:created>
  <dcterms:modified xsi:type="dcterms:W3CDTF">2023-11-12T05:05:08Z</dcterms:modified>
  <dc:identifier>DAFoVgxO5AI</dc:identifier>
</cp:coreProperties>
</file>